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9" r:id="rId4"/>
    <p:sldId id="261" r:id="rId5"/>
    <p:sldId id="263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268" r:id="rId19"/>
    <p:sldId id="269" r:id="rId20"/>
    <p:sldId id="270" r:id="rId21"/>
    <p:sldId id="271" r:id="rId22"/>
    <p:sldId id="316" r:id="rId23"/>
    <p:sldId id="274" r:id="rId24"/>
    <p:sldId id="329" r:id="rId25"/>
    <p:sldId id="330" r:id="rId26"/>
    <p:sldId id="331" r:id="rId27"/>
    <p:sldId id="332" r:id="rId28"/>
    <p:sldId id="344" r:id="rId29"/>
    <p:sldId id="337" r:id="rId30"/>
    <p:sldId id="333" r:id="rId31"/>
    <p:sldId id="338" r:id="rId32"/>
    <p:sldId id="335" r:id="rId33"/>
    <p:sldId id="275" r:id="rId34"/>
    <p:sldId id="293" r:id="rId35"/>
    <p:sldId id="294" r:id="rId36"/>
    <p:sldId id="339" r:id="rId37"/>
    <p:sldId id="299" r:id="rId38"/>
    <p:sldId id="301" r:id="rId39"/>
    <p:sldId id="302" r:id="rId40"/>
    <p:sldId id="343" r:id="rId41"/>
    <p:sldId id="313" r:id="rId42"/>
    <p:sldId id="340" r:id="rId43"/>
    <p:sldId id="341" r:id="rId44"/>
    <p:sldId id="300" r:id="rId45"/>
    <p:sldId id="342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4" r:id="rId5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99FF99"/>
    <a:srgbClr val="F2B1AC"/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32" autoAdjust="0"/>
  </p:normalViewPr>
  <p:slideViewPr>
    <p:cSldViewPr>
      <p:cViewPr varScale="1">
        <p:scale>
          <a:sx n="74" d="100"/>
          <a:sy n="74" d="100"/>
        </p:scale>
        <p:origin x="-126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9F758C-7F07-4B59-A319-B3AD62AC58CD}" type="slidenum">
              <a:rPr lang="es-ES"/>
              <a:pPr/>
              <a:t>50</a:t>
            </a:fld>
            <a:endParaRPr lang="es-ES"/>
          </a:p>
        </p:txBody>
      </p:sp>
      <p:sp>
        <p:nvSpPr>
          <p:cNvPr id="11264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12643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pPr defTabSz="449263"/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4294C-462B-4A94-8E1C-A653A9F29D60}" type="slidenum">
              <a:rPr lang="es-ES"/>
              <a:pPr/>
              <a:t>54</a:t>
            </a:fld>
            <a:endParaRPr lang="es-ES"/>
          </a:p>
        </p:txBody>
      </p:sp>
      <p:sp>
        <p:nvSpPr>
          <p:cNvPr id="11673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1673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pPr defTabSz="449263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D4CF6-941D-6E45-8E89-1CB3F14915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7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D4CF6-941D-6E45-8E89-1CB3F14915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7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D4CF6-941D-6E45-8E89-1CB3F14915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7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7E1119-FC39-4869-8B92-15D19F37E304}" type="slidenum">
              <a:rPr lang="es-ES"/>
              <a:pPr/>
              <a:t>39</a:t>
            </a:fld>
            <a:endParaRPr lang="es-ES"/>
          </a:p>
        </p:txBody>
      </p:sp>
      <p:sp>
        <p:nvSpPr>
          <p:cNvPr id="1638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638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0EB858-7C49-47F3-879D-115CBC29C4A9}" type="slidenum">
              <a:rPr lang="es-ES"/>
              <a:pPr/>
              <a:t>46</a:t>
            </a:fld>
            <a:endParaRPr lang="es-ES"/>
          </a:p>
        </p:txBody>
      </p:sp>
      <p:sp>
        <p:nvSpPr>
          <p:cNvPr id="9933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99331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4B8ED7-794D-4B1F-BC85-0FB061E84FC0}" type="slidenum">
              <a:rPr lang="es-ES"/>
              <a:pPr/>
              <a:t>47</a:t>
            </a:fld>
            <a:endParaRPr lang="es-ES"/>
          </a:p>
        </p:txBody>
      </p:sp>
      <p:sp>
        <p:nvSpPr>
          <p:cNvPr id="8499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4995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F1A75F-4A3C-4D04-B5EC-18B31D0501A3}" type="slidenum">
              <a:rPr lang="es-ES"/>
              <a:pPr/>
              <a:t>48</a:t>
            </a:fld>
            <a:endParaRPr lang="es-ES"/>
          </a:p>
        </p:txBody>
      </p:sp>
      <p:sp>
        <p:nvSpPr>
          <p:cNvPr id="9318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9318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3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8.xml"/><Relationship Id="rId7" Type="http://schemas.openxmlformats.org/officeDocument/2006/relationships/image" Target="../media/image30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7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4.png"/><Relationship Id="rId4" Type="http://schemas.openxmlformats.org/officeDocument/2006/relationships/tags" Target="../tags/tag19.xml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goo.gl/dj2o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boxsrv\CONGRESOS\SDO_MONTEREY12\PROMINENCE\movie.mpe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\Users\jtbueno\JTB\YUKIO-ANDRES-JAVIER\2005-07-07-AR10786-gb+hac+haw+had.mpg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183446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129429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62155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45720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332017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179865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172400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145211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236280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252061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163955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3124200" y="3004430"/>
            <a:ext cx="306778" cy="348370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163955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00861" y="0"/>
            <a:ext cx="5742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Increasing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8822" y="1432090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9800" y="1481095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9500000" flipH="1">
            <a:off x="6652049" y="1539476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840000">
            <a:off x="6110259" y="1648079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05400" y="2069493"/>
            <a:ext cx="832102" cy="367244"/>
          </a:xfrm>
          <a:prstGeom prst="straightConnector1">
            <a:avLst/>
          </a:prstGeom>
          <a:ln w="76200" cmpd="sng"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23808" y="2366536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B</a:t>
            </a:r>
            <a:endParaRPr lang="en-US" sz="2400" b="1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6" name="Picture 25" descr="rosette2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8728" r="22142" b="47206"/>
          <a:stretch/>
        </p:blipFill>
        <p:spPr>
          <a:xfrm>
            <a:off x="2643699" y="3675141"/>
            <a:ext cx="3875281" cy="3168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29" name="Straight Connector 28"/>
          <p:cNvCxnSpPr/>
          <p:nvPr/>
        </p:nvCxnSpPr>
        <p:spPr bwMode="auto">
          <a:xfrm>
            <a:off x="3581400" y="4724400"/>
            <a:ext cx="2130120" cy="1143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7765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168206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114189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46915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30480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316777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164625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157160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129971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221040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236821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148715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200400" y="2640552"/>
            <a:ext cx="0" cy="864648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148715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00861" y="0"/>
            <a:ext cx="5678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Very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large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8822" y="1279690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9800" y="1328695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9500000" flipH="1">
            <a:off x="6652049" y="1387076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840000">
            <a:off x="6110259" y="1495679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05400" y="1917093"/>
            <a:ext cx="832102" cy="367244"/>
          </a:xfrm>
          <a:prstGeom prst="straightConnector1">
            <a:avLst/>
          </a:prstGeom>
          <a:ln w="76200" cmpd="sng"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23808" y="2214136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B</a:t>
            </a:r>
            <a:endParaRPr lang="en-US" sz="2400" b="1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8" name="Picture 27" descr="rosette4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6174" r="25172" b="46240"/>
          <a:stretch/>
        </p:blipFill>
        <p:spPr>
          <a:xfrm>
            <a:off x="3906129" y="3352800"/>
            <a:ext cx="3637671" cy="33582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2790832" y="2819400"/>
            <a:ext cx="790568" cy="497780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6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978084" y="4613343"/>
            <a:ext cx="7196953" cy="0"/>
          </a:xfrm>
          <a:prstGeom prst="straightConnector1">
            <a:avLst/>
          </a:prstGeom>
          <a:ln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22957" y="4627947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78084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00178" y="1591305"/>
            <a:ext cx="22779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17639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46081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8317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5160" y="1605909"/>
            <a:ext cx="0" cy="3007434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669886" y="2843779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Very weak field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3212" y="5093733"/>
            <a:ext cx="7989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Very weak field regime:   </a:t>
            </a:r>
            <a:r>
              <a:rPr lang="en-US" b="1" dirty="0" err="1" smtClean="0">
                <a:latin typeface="Symbol" pitchFamily="18" charset="2"/>
                <a:ea typeface="Roboto Light" pitchFamily="2" charset="0"/>
              </a:rPr>
              <a:t>u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&lt;&lt;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ul</a:t>
            </a:r>
            <a:endParaRPr lang="en-US" b="1" baseline="-25000" dirty="0" smtClean="0">
              <a:latin typeface="Roboto Light" pitchFamily="2" charset="0"/>
              <a:ea typeface="Roboto Light" pitchFamily="2" charset="0"/>
            </a:endParaRPr>
          </a:p>
          <a:p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magnetic field is so weak that it does affect the splitting of the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scattering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(compatible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2510323" y="2893985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3291693" y="2871196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491608" y="2835590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Weak-field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5806124" y="2827401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Strong-field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8294" y="0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+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Regimes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8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978084" y="4613343"/>
            <a:ext cx="7196953" cy="0"/>
          </a:xfrm>
          <a:prstGeom prst="straightConnector1">
            <a:avLst/>
          </a:prstGeom>
          <a:ln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22957" y="4627947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78084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00178" y="1591305"/>
            <a:ext cx="22779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17639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46081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8317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5160" y="1605909"/>
            <a:ext cx="0" cy="3007434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669886" y="2843779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Very weak field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0908" y="5093733"/>
            <a:ext cx="89242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Hanle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 regime:   </a:t>
            </a:r>
            <a:r>
              <a:rPr lang="en-US" b="1" dirty="0" err="1" smtClean="0">
                <a:latin typeface="Symbol" pitchFamily="18" charset="2"/>
                <a:ea typeface="Roboto Light" pitchFamily="2" charset="0"/>
              </a:rPr>
              <a:t>u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n-US" b="1" dirty="0">
                <a:latin typeface="Roboto Light" pitchFamily="2" charset="0"/>
                <a:ea typeface="Roboto Light" pitchFamily="2" charset="0"/>
              </a:rPr>
              <a:t>~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ul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splitting smaller than the line width</a:t>
            </a:r>
            <a:endParaRPr lang="en-US" b="1" baseline="-25000" dirty="0" smtClean="0">
              <a:latin typeface="Roboto Light" pitchFamily="2" charset="0"/>
              <a:ea typeface="Roboto Light" pitchFamily="2" charset="0"/>
            </a:endParaRPr>
          </a:p>
          <a:p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magnetic field is strong enough to reduce the phase correlations between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oscillators. However, it is still small to produce a significant splitting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2510323" y="2893985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3291693" y="2871196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491608" y="2835590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Weak-field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5806124" y="2827401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Strong-field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8294" y="0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+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Regimes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9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978084" y="4613343"/>
            <a:ext cx="7196953" cy="0"/>
          </a:xfrm>
          <a:prstGeom prst="straightConnector1">
            <a:avLst/>
          </a:prstGeom>
          <a:ln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22957" y="4627947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78084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00178" y="1591305"/>
            <a:ext cx="22779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17639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46081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8317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5160" y="1605909"/>
            <a:ext cx="0" cy="3007434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669886" y="2843779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Very weak field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0908" y="5093733"/>
            <a:ext cx="89130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Hanle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 regime:   </a:t>
            </a:r>
            <a:r>
              <a:rPr lang="en-US" b="1" dirty="0" err="1" smtClean="0">
                <a:latin typeface="Symbol" pitchFamily="18" charset="2"/>
                <a:ea typeface="Roboto Light" pitchFamily="2" charset="0"/>
              </a:rPr>
              <a:t>u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&gt;&gt;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ul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splitting of the order of line width</a:t>
            </a:r>
            <a:endParaRPr lang="en-US" b="1" baseline="-25000" dirty="0" smtClean="0">
              <a:latin typeface="Roboto Light" pitchFamily="2" charset="0"/>
              <a:ea typeface="Roboto Light" pitchFamily="2" charset="0"/>
            </a:endParaRPr>
          </a:p>
          <a:p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magnetic field is strong enough to remove coherences and the oscillators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can be assumed to be independent. The splitting starts to be measurable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2510323" y="2893985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3291693" y="2871196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491608" y="2835590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Weak-field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5806124" y="2827401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Strong-field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8294" y="0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+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Regimes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2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978084" y="4613343"/>
            <a:ext cx="7196953" cy="0"/>
          </a:xfrm>
          <a:prstGeom prst="straightConnector1">
            <a:avLst/>
          </a:prstGeom>
          <a:ln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22957" y="4627947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78084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00178" y="1591305"/>
            <a:ext cx="22779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17639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46081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8317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5160" y="1605909"/>
            <a:ext cx="0" cy="3007434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669886" y="2843779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Very weak field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0908" y="5093733"/>
            <a:ext cx="85234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Weak-field Zeeman regime:   </a:t>
            </a:r>
            <a:r>
              <a:rPr lang="en-US" b="1" dirty="0" err="1" smtClean="0">
                <a:latin typeface="Symbol" pitchFamily="18" charset="2"/>
                <a:ea typeface="Roboto Light" pitchFamily="2" charset="0"/>
              </a:rPr>
              <a:t>u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&gt;&gt;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ul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splitting of the order of line width</a:t>
            </a:r>
            <a:endParaRPr lang="en-US" b="1" baseline="-25000" dirty="0" smtClean="0">
              <a:latin typeface="Roboto Light" pitchFamily="2" charset="0"/>
              <a:ea typeface="Roboto Light" pitchFamily="2" charset="0"/>
            </a:endParaRPr>
          </a:p>
          <a:p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magnetic field is strong enough to produce strong polarization signals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due to the splitting. However, the Zeeman components are still unresolved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2510323" y="2893985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3291693" y="2871196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491608" y="2835590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Weak-field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5806124" y="2827401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Strong-field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8294" y="0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+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Regimes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978084" y="4613343"/>
            <a:ext cx="7196953" cy="0"/>
          </a:xfrm>
          <a:prstGeom prst="straightConnector1">
            <a:avLst/>
          </a:prstGeom>
          <a:ln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22957" y="4627947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78084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00178" y="1591305"/>
            <a:ext cx="22779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17639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46081" y="1591305"/>
            <a:ext cx="0" cy="2972743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8317" y="1605909"/>
            <a:ext cx="0" cy="2958139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5160" y="1605909"/>
            <a:ext cx="0" cy="3007434"/>
          </a:xfrm>
          <a:prstGeom prst="line">
            <a:avLst/>
          </a:prstGeom>
          <a:ln>
            <a:solidFill>
              <a:srgbClr val="72BFC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669886" y="2843779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Very weak field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0908" y="5093733"/>
            <a:ext cx="88072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Strong-field Zeeman regime:   </a:t>
            </a:r>
            <a:r>
              <a:rPr lang="en-US" b="1" dirty="0" err="1" smtClean="0">
                <a:latin typeface="Symbol" pitchFamily="18" charset="2"/>
                <a:ea typeface="Roboto Light" pitchFamily="2" charset="0"/>
              </a:rPr>
              <a:t>u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&gt;&gt; </a:t>
            </a:r>
            <a:r>
              <a:rPr lang="en-US" b="1" dirty="0" err="1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baseline="-25000" dirty="0" err="1" smtClean="0">
                <a:latin typeface="Roboto Light" pitchFamily="2" charset="0"/>
                <a:ea typeface="Roboto Light" pitchFamily="2" charset="0"/>
              </a:rPr>
              <a:t>ul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splitting larger than the line width</a:t>
            </a:r>
            <a:endParaRPr lang="en-US" b="1" baseline="-25000" dirty="0" smtClean="0">
              <a:latin typeface="Roboto Light" pitchFamily="2" charset="0"/>
              <a:ea typeface="Roboto Light" pitchFamily="2" charset="0"/>
            </a:endParaRPr>
          </a:p>
          <a:p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magnetic field is strong enough to produce strong polarization signals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due to the splitting. The Zeeman components are resolved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2510323" y="2893985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3291693" y="2871196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Saturated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Hanle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491608" y="2835590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Weak-field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5806124" y="2827401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Strong-field Zeeman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8294" y="0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+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Regimes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6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21540000">
            <a:off x="248177" y="669210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21540000">
            <a:off x="2181329" y="669209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21540000">
            <a:off x="233578" y="1888410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21540000">
            <a:off x="2166730" y="1888409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1540000">
            <a:off x="4294144" y="1888410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21540000">
            <a:off x="248176" y="3063952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21540000">
            <a:off x="2181328" y="3063951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99FF99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21540000">
            <a:off x="4308742" y="3063952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rot="21540000">
            <a:off x="3891401" y="3286450"/>
            <a:ext cx="2373690" cy="616693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21540000">
            <a:off x="1757801" y="3295980"/>
            <a:ext cx="2373690" cy="616693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99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21540000">
            <a:off x="248177" y="4113652"/>
            <a:ext cx="1532820" cy="841478"/>
          </a:xfrm>
          <a:custGeom>
            <a:avLst/>
            <a:gdLst>
              <a:gd name="connsiteX0" fmla="*/ 0 w 1532820"/>
              <a:gd name="connsiteY0" fmla="*/ 817683 h 841478"/>
              <a:gd name="connsiteX1" fmla="*/ 423351 w 1532820"/>
              <a:gd name="connsiteY1" fmla="*/ 686290 h 841478"/>
              <a:gd name="connsiteX2" fmla="*/ 773709 w 1532820"/>
              <a:gd name="connsiteY2" fmla="*/ 125 h 841478"/>
              <a:gd name="connsiteX3" fmla="*/ 1080273 w 1532820"/>
              <a:gd name="connsiteY3" fmla="*/ 744687 h 841478"/>
              <a:gd name="connsiteX4" fmla="*/ 1532820 w 1532820"/>
              <a:gd name="connsiteY4" fmla="*/ 832282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820" h="841478">
                <a:moveTo>
                  <a:pt x="0" y="817683"/>
                </a:moveTo>
                <a:cubicBezTo>
                  <a:pt x="147200" y="820116"/>
                  <a:pt x="294400" y="822550"/>
                  <a:pt x="423351" y="686290"/>
                </a:cubicBezTo>
                <a:cubicBezTo>
                  <a:pt x="552302" y="550030"/>
                  <a:pt x="664222" y="-9608"/>
                  <a:pt x="773709" y="125"/>
                </a:cubicBezTo>
                <a:cubicBezTo>
                  <a:pt x="883196" y="9858"/>
                  <a:pt x="953755" y="605994"/>
                  <a:pt x="1080273" y="744687"/>
                </a:cubicBezTo>
                <a:cubicBezTo>
                  <a:pt x="1206792" y="883380"/>
                  <a:pt x="1532820" y="832282"/>
                  <a:pt x="1532820" y="832282"/>
                </a:cubicBezTo>
              </a:path>
            </a:pathLst>
          </a:custGeom>
          <a:ln>
            <a:solidFill>
              <a:srgbClr val="72BFC5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347376" y="4100340"/>
            <a:ext cx="1065675" cy="1521746"/>
          </a:xfrm>
          <a:custGeom>
            <a:avLst/>
            <a:gdLst>
              <a:gd name="connsiteX0" fmla="*/ 0 w 1065675"/>
              <a:gd name="connsiteY0" fmla="*/ 478057 h 928927"/>
              <a:gd name="connsiteX1" fmla="*/ 277367 w 1065675"/>
              <a:gd name="connsiteY1" fmla="*/ 419660 h 928927"/>
              <a:gd name="connsiteX2" fmla="*/ 496341 w 1065675"/>
              <a:gd name="connsiteY2" fmla="*/ 10881 h 928927"/>
              <a:gd name="connsiteX3" fmla="*/ 583931 w 1065675"/>
              <a:gd name="connsiteY3" fmla="*/ 916035 h 928927"/>
              <a:gd name="connsiteX4" fmla="*/ 788307 w 1065675"/>
              <a:gd name="connsiteY4" fmla="*/ 536454 h 928927"/>
              <a:gd name="connsiteX5" fmla="*/ 1065675 w 1065675"/>
              <a:gd name="connsiteY5" fmla="*/ 419660 h 92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675" h="928927">
                <a:moveTo>
                  <a:pt x="0" y="478057"/>
                </a:moveTo>
                <a:cubicBezTo>
                  <a:pt x="97322" y="487789"/>
                  <a:pt x="194644" y="497522"/>
                  <a:pt x="277367" y="419660"/>
                </a:cubicBezTo>
                <a:cubicBezTo>
                  <a:pt x="360090" y="341798"/>
                  <a:pt x="445247" y="-71848"/>
                  <a:pt x="496341" y="10881"/>
                </a:cubicBezTo>
                <a:cubicBezTo>
                  <a:pt x="547435" y="93610"/>
                  <a:pt x="535270" y="828439"/>
                  <a:pt x="583931" y="916035"/>
                </a:cubicBezTo>
                <a:cubicBezTo>
                  <a:pt x="632592" y="1003631"/>
                  <a:pt x="708016" y="619183"/>
                  <a:pt x="788307" y="536454"/>
                </a:cubicBezTo>
                <a:cubicBezTo>
                  <a:pt x="868598" y="453725"/>
                  <a:pt x="1065675" y="419660"/>
                  <a:pt x="1065675" y="419660"/>
                </a:cubicBezTo>
              </a:path>
            </a:pathLst>
          </a:custGeom>
          <a:ln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444089" y="4485690"/>
            <a:ext cx="832102" cy="930634"/>
          </a:xfrm>
          <a:custGeom>
            <a:avLst/>
            <a:gdLst>
              <a:gd name="connsiteX0" fmla="*/ 0 w 832102"/>
              <a:gd name="connsiteY0" fmla="*/ 527650 h 1111624"/>
              <a:gd name="connsiteX1" fmla="*/ 175179 w 832102"/>
              <a:gd name="connsiteY1" fmla="*/ 440054 h 1111624"/>
              <a:gd name="connsiteX2" fmla="*/ 306564 w 832102"/>
              <a:gd name="connsiteY2" fmla="*/ 31275 h 1111624"/>
              <a:gd name="connsiteX3" fmla="*/ 437948 w 832102"/>
              <a:gd name="connsiteY3" fmla="*/ 1111620 h 1111624"/>
              <a:gd name="connsiteX4" fmla="*/ 598529 w 832102"/>
              <a:gd name="connsiteY4" fmla="*/ 16676 h 1111624"/>
              <a:gd name="connsiteX5" fmla="*/ 686119 w 832102"/>
              <a:gd name="connsiteY5" fmla="*/ 454653 h 1111624"/>
              <a:gd name="connsiteX6" fmla="*/ 832102 w 832102"/>
              <a:gd name="connsiteY6" fmla="*/ 527650 h 111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102" h="1111624">
                <a:moveTo>
                  <a:pt x="0" y="527650"/>
                </a:moveTo>
                <a:cubicBezTo>
                  <a:pt x="62042" y="525216"/>
                  <a:pt x="124085" y="522783"/>
                  <a:pt x="175179" y="440054"/>
                </a:cubicBezTo>
                <a:cubicBezTo>
                  <a:pt x="226273" y="357325"/>
                  <a:pt x="262769" y="-80653"/>
                  <a:pt x="306564" y="31275"/>
                </a:cubicBezTo>
                <a:cubicBezTo>
                  <a:pt x="350359" y="143203"/>
                  <a:pt x="389287" y="1114053"/>
                  <a:pt x="437948" y="1111620"/>
                </a:cubicBezTo>
                <a:cubicBezTo>
                  <a:pt x="486609" y="1109187"/>
                  <a:pt x="557167" y="126170"/>
                  <a:pt x="598529" y="16676"/>
                </a:cubicBezTo>
                <a:cubicBezTo>
                  <a:pt x="639891" y="-92818"/>
                  <a:pt x="647190" y="369491"/>
                  <a:pt x="686119" y="454653"/>
                </a:cubicBezTo>
                <a:cubicBezTo>
                  <a:pt x="725048" y="539815"/>
                  <a:pt x="832102" y="527650"/>
                  <a:pt x="832102" y="527650"/>
                </a:cubicBezTo>
              </a:path>
            </a:pathLst>
          </a:custGeom>
          <a:ln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606399" y="4485690"/>
            <a:ext cx="832102" cy="857639"/>
          </a:xfrm>
          <a:custGeom>
            <a:avLst/>
            <a:gdLst>
              <a:gd name="connsiteX0" fmla="*/ 0 w 832102"/>
              <a:gd name="connsiteY0" fmla="*/ 527650 h 1111624"/>
              <a:gd name="connsiteX1" fmla="*/ 175179 w 832102"/>
              <a:gd name="connsiteY1" fmla="*/ 440054 h 1111624"/>
              <a:gd name="connsiteX2" fmla="*/ 306564 w 832102"/>
              <a:gd name="connsiteY2" fmla="*/ 31275 h 1111624"/>
              <a:gd name="connsiteX3" fmla="*/ 437948 w 832102"/>
              <a:gd name="connsiteY3" fmla="*/ 1111620 h 1111624"/>
              <a:gd name="connsiteX4" fmla="*/ 598529 w 832102"/>
              <a:gd name="connsiteY4" fmla="*/ 16676 h 1111624"/>
              <a:gd name="connsiteX5" fmla="*/ 686119 w 832102"/>
              <a:gd name="connsiteY5" fmla="*/ 454653 h 1111624"/>
              <a:gd name="connsiteX6" fmla="*/ 832102 w 832102"/>
              <a:gd name="connsiteY6" fmla="*/ 527650 h 111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2102" h="1111624">
                <a:moveTo>
                  <a:pt x="0" y="527650"/>
                </a:moveTo>
                <a:cubicBezTo>
                  <a:pt x="62042" y="525216"/>
                  <a:pt x="124085" y="522783"/>
                  <a:pt x="175179" y="440054"/>
                </a:cubicBezTo>
                <a:cubicBezTo>
                  <a:pt x="226273" y="357325"/>
                  <a:pt x="262769" y="-80653"/>
                  <a:pt x="306564" y="31275"/>
                </a:cubicBezTo>
                <a:cubicBezTo>
                  <a:pt x="350359" y="143203"/>
                  <a:pt x="389287" y="1114053"/>
                  <a:pt x="437948" y="1111620"/>
                </a:cubicBezTo>
                <a:cubicBezTo>
                  <a:pt x="486609" y="1109187"/>
                  <a:pt x="557167" y="126170"/>
                  <a:pt x="598529" y="16676"/>
                </a:cubicBezTo>
                <a:cubicBezTo>
                  <a:pt x="639891" y="-92818"/>
                  <a:pt x="647190" y="369491"/>
                  <a:pt x="686119" y="454653"/>
                </a:cubicBezTo>
                <a:cubicBezTo>
                  <a:pt x="725048" y="539815"/>
                  <a:pt x="832102" y="527650"/>
                  <a:pt x="832102" y="527650"/>
                </a:cubicBezTo>
              </a:path>
            </a:pathLst>
          </a:custGeom>
          <a:ln>
            <a:solidFill>
              <a:srgbClr val="72BF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84743" y="5226537"/>
            <a:ext cx="1489025" cy="860456"/>
          </a:xfrm>
          <a:custGeom>
            <a:avLst/>
            <a:gdLst>
              <a:gd name="connsiteX0" fmla="*/ 0 w 1489025"/>
              <a:gd name="connsiteY0" fmla="*/ 817566 h 860456"/>
              <a:gd name="connsiteX1" fmla="*/ 218974 w 1489025"/>
              <a:gd name="connsiteY1" fmla="*/ 788368 h 860456"/>
              <a:gd name="connsiteX2" fmla="*/ 408752 w 1489025"/>
              <a:gd name="connsiteY2" fmla="*/ 189799 h 860456"/>
              <a:gd name="connsiteX3" fmla="*/ 540136 w 1489025"/>
              <a:gd name="connsiteY3" fmla="*/ 569379 h 860456"/>
              <a:gd name="connsiteX4" fmla="*/ 715316 w 1489025"/>
              <a:gd name="connsiteY4" fmla="*/ 8 h 860456"/>
              <a:gd name="connsiteX5" fmla="*/ 861299 w 1489025"/>
              <a:gd name="connsiteY5" fmla="*/ 554780 h 860456"/>
              <a:gd name="connsiteX6" fmla="*/ 1036478 w 1489025"/>
              <a:gd name="connsiteY6" fmla="*/ 160600 h 860456"/>
              <a:gd name="connsiteX7" fmla="*/ 1182461 w 1489025"/>
              <a:gd name="connsiteY7" fmla="*/ 788368 h 860456"/>
              <a:gd name="connsiteX8" fmla="*/ 1489025 w 1489025"/>
              <a:gd name="connsiteY8" fmla="*/ 846765 h 86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025" h="860456">
                <a:moveTo>
                  <a:pt x="0" y="817566"/>
                </a:moveTo>
                <a:cubicBezTo>
                  <a:pt x="75424" y="855281"/>
                  <a:pt x="150849" y="892996"/>
                  <a:pt x="218974" y="788368"/>
                </a:cubicBezTo>
                <a:cubicBezTo>
                  <a:pt x="287099" y="683740"/>
                  <a:pt x="355225" y="226297"/>
                  <a:pt x="408752" y="189799"/>
                </a:cubicBezTo>
                <a:cubicBezTo>
                  <a:pt x="462279" y="153301"/>
                  <a:pt x="489042" y="601011"/>
                  <a:pt x="540136" y="569379"/>
                </a:cubicBezTo>
                <a:cubicBezTo>
                  <a:pt x="591230" y="537747"/>
                  <a:pt x="661789" y="2441"/>
                  <a:pt x="715316" y="8"/>
                </a:cubicBezTo>
                <a:cubicBezTo>
                  <a:pt x="768843" y="-2425"/>
                  <a:pt x="807772" y="528015"/>
                  <a:pt x="861299" y="554780"/>
                </a:cubicBezTo>
                <a:cubicBezTo>
                  <a:pt x="914826" y="581545"/>
                  <a:pt x="982951" y="121669"/>
                  <a:pt x="1036478" y="160600"/>
                </a:cubicBezTo>
                <a:cubicBezTo>
                  <a:pt x="1090005" y="199531"/>
                  <a:pt x="1107037" y="674007"/>
                  <a:pt x="1182461" y="788368"/>
                </a:cubicBezTo>
                <a:cubicBezTo>
                  <a:pt x="1257885" y="902729"/>
                  <a:pt x="1489025" y="846765"/>
                  <a:pt x="1489025" y="846765"/>
                </a:cubicBezTo>
              </a:path>
            </a:pathLst>
          </a:custGeom>
          <a:ln>
            <a:solidFill>
              <a:srgbClr val="72BF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920315" y="5606111"/>
            <a:ext cx="1830257" cy="1162828"/>
            <a:chOff x="2154128" y="5523596"/>
            <a:chExt cx="1830257" cy="1245343"/>
          </a:xfrm>
        </p:grpSpPr>
        <p:sp>
          <p:nvSpPr>
            <p:cNvPr id="35" name="Freeform 34"/>
            <p:cNvSpPr/>
            <p:nvPr/>
          </p:nvSpPr>
          <p:spPr>
            <a:xfrm>
              <a:off x="2154128" y="5523596"/>
              <a:ext cx="963486" cy="1235823"/>
            </a:xfrm>
            <a:custGeom>
              <a:avLst/>
              <a:gdLst>
                <a:gd name="connsiteX0" fmla="*/ 0 w 963486"/>
                <a:gd name="connsiteY0" fmla="*/ 496963 h 1235823"/>
                <a:gd name="connsiteX1" fmla="*/ 218974 w 963486"/>
                <a:gd name="connsiteY1" fmla="*/ 423966 h 1235823"/>
                <a:gd name="connsiteX2" fmla="*/ 452546 w 963486"/>
                <a:gd name="connsiteY2" fmla="*/ 588 h 1235823"/>
                <a:gd name="connsiteX3" fmla="*/ 642324 w 963486"/>
                <a:gd name="connsiteY3" fmla="*/ 526161 h 1235823"/>
                <a:gd name="connsiteX4" fmla="*/ 817503 w 963486"/>
                <a:gd name="connsiteY4" fmla="*/ 686753 h 1235823"/>
                <a:gd name="connsiteX5" fmla="*/ 905093 w 963486"/>
                <a:gd name="connsiteY5" fmla="*/ 1226926 h 1235823"/>
                <a:gd name="connsiteX6" fmla="*/ 963486 w 963486"/>
                <a:gd name="connsiteY6" fmla="*/ 1037135 h 123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3486" h="1235823">
                  <a:moveTo>
                    <a:pt x="0" y="496963"/>
                  </a:moveTo>
                  <a:cubicBezTo>
                    <a:pt x="71775" y="501829"/>
                    <a:pt x="143550" y="506695"/>
                    <a:pt x="218974" y="423966"/>
                  </a:cubicBezTo>
                  <a:cubicBezTo>
                    <a:pt x="294398" y="341237"/>
                    <a:pt x="381988" y="-16444"/>
                    <a:pt x="452546" y="588"/>
                  </a:cubicBezTo>
                  <a:cubicBezTo>
                    <a:pt x="523104" y="17620"/>
                    <a:pt x="581498" y="411800"/>
                    <a:pt x="642324" y="526161"/>
                  </a:cubicBezTo>
                  <a:cubicBezTo>
                    <a:pt x="703150" y="640522"/>
                    <a:pt x="773708" y="569959"/>
                    <a:pt x="817503" y="686753"/>
                  </a:cubicBezTo>
                  <a:cubicBezTo>
                    <a:pt x="861298" y="803547"/>
                    <a:pt x="880763" y="1168529"/>
                    <a:pt x="905093" y="1226926"/>
                  </a:cubicBezTo>
                  <a:cubicBezTo>
                    <a:pt x="929423" y="1285323"/>
                    <a:pt x="963486" y="1037135"/>
                    <a:pt x="963486" y="1037135"/>
                  </a:cubicBezTo>
                </a:path>
              </a:pathLst>
            </a:custGeom>
            <a:ln>
              <a:solidFill>
                <a:srgbClr val="99FF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flipH="1">
              <a:off x="3020899" y="5533116"/>
              <a:ext cx="963486" cy="1235823"/>
            </a:xfrm>
            <a:custGeom>
              <a:avLst/>
              <a:gdLst>
                <a:gd name="connsiteX0" fmla="*/ 0 w 963486"/>
                <a:gd name="connsiteY0" fmla="*/ 496963 h 1235823"/>
                <a:gd name="connsiteX1" fmla="*/ 218974 w 963486"/>
                <a:gd name="connsiteY1" fmla="*/ 423966 h 1235823"/>
                <a:gd name="connsiteX2" fmla="*/ 452546 w 963486"/>
                <a:gd name="connsiteY2" fmla="*/ 588 h 1235823"/>
                <a:gd name="connsiteX3" fmla="*/ 642324 w 963486"/>
                <a:gd name="connsiteY3" fmla="*/ 526161 h 1235823"/>
                <a:gd name="connsiteX4" fmla="*/ 817503 w 963486"/>
                <a:gd name="connsiteY4" fmla="*/ 686753 h 1235823"/>
                <a:gd name="connsiteX5" fmla="*/ 905093 w 963486"/>
                <a:gd name="connsiteY5" fmla="*/ 1226926 h 1235823"/>
                <a:gd name="connsiteX6" fmla="*/ 963486 w 963486"/>
                <a:gd name="connsiteY6" fmla="*/ 1037135 h 123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3486" h="1235823">
                  <a:moveTo>
                    <a:pt x="0" y="496963"/>
                  </a:moveTo>
                  <a:cubicBezTo>
                    <a:pt x="71775" y="501829"/>
                    <a:pt x="143550" y="506695"/>
                    <a:pt x="218974" y="423966"/>
                  </a:cubicBezTo>
                  <a:cubicBezTo>
                    <a:pt x="294398" y="341237"/>
                    <a:pt x="381988" y="-16444"/>
                    <a:pt x="452546" y="588"/>
                  </a:cubicBezTo>
                  <a:cubicBezTo>
                    <a:pt x="523104" y="17620"/>
                    <a:pt x="581498" y="411800"/>
                    <a:pt x="642324" y="526161"/>
                  </a:cubicBezTo>
                  <a:cubicBezTo>
                    <a:pt x="703150" y="640522"/>
                    <a:pt x="773708" y="569959"/>
                    <a:pt x="817503" y="686753"/>
                  </a:cubicBezTo>
                  <a:cubicBezTo>
                    <a:pt x="861298" y="803547"/>
                    <a:pt x="880763" y="1168529"/>
                    <a:pt x="905093" y="1226926"/>
                  </a:cubicBezTo>
                  <a:cubicBezTo>
                    <a:pt x="929423" y="1285323"/>
                    <a:pt x="963486" y="1037135"/>
                    <a:pt x="963486" y="1037135"/>
                  </a:cubicBezTo>
                </a:path>
              </a:pathLst>
            </a:custGeom>
            <a:ln>
              <a:solidFill>
                <a:srgbClr val="99FF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11741" y="5607578"/>
            <a:ext cx="1830257" cy="1162828"/>
            <a:chOff x="2154128" y="5523596"/>
            <a:chExt cx="1830257" cy="1245343"/>
          </a:xfrm>
        </p:grpSpPr>
        <p:sp>
          <p:nvSpPr>
            <p:cNvPr id="39" name="Freeform 38"/>
            <p:cNvSpPr/>
            <p:nvPr/>
          </p:nvSpPr>
          <p:spPr>
            <a:xfrm>
              <a:off x="2154128" y="5523596"/>
              <a:ext cx="963486" cy="1235823"/>
            </a:xfrm>
            <a:custGeom>
              <a:avLst/>
              <a:gdLst>
                <a:gd name="connsiteX0" fmla="*/ 0 w 963486"/>
                <a:gd name="connsiteY0" fmla="*/ 496963 h 1235823"/>
                <a:gd name="connsiteX1" fmla="*/ 218974 w 963486"/>
                <a:gd name="connsiteY1" fmla="*/ 423966 h 1235823"/>
                <a:gd name="connsiteX2" fmla="*/ 452546 w 963486"/>
                <a:gd name="connsiteY2" fmla="*/ 588 h 1235823"/>
                <a:gd name="connsiteX3" fmla="*/ 642324 w 963486"/>
                <a:gd name="connsiteY3" fmla="*/ 526161 h 1235823"/>
                <a:gd name="connsiteX4" fmla="*/ 817503 w 963486"/>
                <a:gd name="connsiteY4" fmla="*/ 686753 h 1235823"/>
                <a:gd name="connsiteX5" fmla="*/ 905093 w 963486"/>
                <a:gd name="connsiteY5" fmla="*/ 1226926 h 1235823"/>
                <a:gd name="connsiteX6" fmla="*/ 963486 w 963486"/>
                <a:gd name="connsiteY6" fmla="*/ 1037135 h 123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3486" h="1235823">
                  <a:moveTo>
                    <a:pt x="0" y="496963"/>
                  </a:moveTo>
                  <a:cubicBezTo>
                    <a:pt x="71775" y="501829"/>
                    <a:pt x="143550" y="506695"/>
                    <a:pt x="218974" y="423966"/>
                  </a:cubicBezTo>
                  <a:cubicBezTo>
                    <a:pt x="294398" y="341237"/>
                    <a:pt x="381988" y="-16444"/>
                    <a:pt x="452546" y="588"/>
                  </a:cubicBezTo>
                  <a:cubicBezTo>
                    <a:pt x="523104" y="17620"/>
                    <a:pt x="581498" y="411800"/>
                    <a:pt x="642324" y="526161"/>
                  </a:cubicBezTo>
                  <a:cubicBezTo>
                    <a:pt x="703150" y="640522"/>
                    <a:pt x="773708" y="569959"/>
                    <a:pt x="817503" y="686753"/>
                  </a:cubicBezTo>
                  <a:cubicBezTo>
                    <a:pt x="861298" y="803547"/>
                    <a:pt x="880763" y="1168529"/>
                    <a:pt x="905093" y="1226926"/>
                  </a:cubicBezTo>
                  <a:cubicBezTo>
                    <a:pt x="929423" y="1285323"/>
                    <a:pt x="963486" y="1037135"/>
                    <a:pt x="963486" y="1037135"/>
                  </a:cubicBezTo>
                </a:path>
              </a:pathLst>
            </a:custGeom>
            <a:ln>
              <a:solidFill>
                <a:srgbClr val="72BFC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flipH="1">
              <a:off x="3020899" y="5533116"/>
              <a:ext cx="963486" cy="1235823"/>
            </a:xfrm>
            <a:custGeom>
              <a:avLst/>
              <a:gdLst>
                <a:gd name="connsiteX0" fmla="*/ 0 w 963486"/>
                <a:gd name="connsiteY0" fmla="*/ 496963 h 1235823"/>
                <a:gd name="connsiteX1" fmla="*/ 218974 w 963486"/>
                <a:gd name="connsiteY1" fmla="*/ 423966 h 1235823"/>
                <a:gd name="connsiteX2" fmla="*/ 452546 w 963486"/>
                <a:gd name="connsiteY2" fmla="*/ 588 h 1235823"/>
                <a:gd name="connsiteX3" fmla="*/ 642324 w 963486"/>
                <a:gd name="connsiteY3" fmla="*/ 526161 h 1235823"/>
                <a:gd name="connsiteX4" fmla="*/ 817503 w 963486"/>
                <a:gd name="connsiteY4" fmla="*/ 686753 h 1235823"/>
                <a:gd name="connsiteX5" fmla="*/ 905093 w 963486"/>
                <a:gd name="connsiteY5" fmla="*/ 1226926 h 1235823"/>
                <a:gd name="connsiteX6" fmla="*/ 963486 w 963486"/>
                <a:gd name="connsiteY6" fmla="*/ 1037135 h 123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3486" h="1235823">
                  <a:moveTo>
                    <a:pt x="0" y="496963"/>
                  </a:moveTo>
                  <a:cubicBezTo>
                    <a:pt x="71775" y="501829"/>
                    <a:pt x="143550" y="506695"/>
                    <a:pt x="218974" y="423966"/>
                  </a:cubicBezTo>
                  <a:cubicBezTo>
                    <a:pt x="294398" y="341237"/>
                    <a:pt x="381988" y="-16444"/>
                    <a:pt x="452546" y="588"/>
                  </a:cubicBezTo>
                  <a:cubicBezTo>
                    <a:pt x="523104" y="17620"/>
                    <a:pt x="581498" y="411800"/>
                    <a:pt x="642324" y="526161"/>
                  </a:cubicBezTo>
                  <a:cubicBezTo>
                    <a:pt x="703150" y="640522"/>
                    <a:pt x="773708" y="569959"/>
                    <a:pt x="817503" y="686753"/>
                  </a:cubicBezTo>
                  <a:cubicBezTo>
                    <a:pt x="861298" y="803547"/>
                    <a:pt x="880763" y="1168529"/>
                    <a:pt x="905093" y="1226926"/>
                  </a:cubicBezTo>
                  <a:cubicBezTo>
                    <a:pt x="929423" y="1285323"/>
                    <a:pt x="963486" y="1037135"/>
                    <a:pt x="963486" y="1037135"/>
                  </a:cubicBezTo>
                </a:path>
              </a:pathLst>
            </a:custGeom>
            <a:ln>
              <a:solidFill>
                <a:srgbClr val="72BFC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</a:endParaRPr>
            </a:p>
          </p:txBody>
        </p:sp>
      </p:grpSp>
      <p:sp>
        <p:nvSpPr>
          <p:cNvPr id="41" name="Freeform 40"/>
          <p:cNvSpPr/>
          <p:nvPr/>
        </p:nvSpPr>
        <p:spPr>
          <a:xfrm>
            <a:off x="6172200" y="5489319"/>
            <a:ext cx="1824785" cy="1168897"/>
          </a:xfrm>
          <a:custGeom>
            <a:avLst/>
            <a:gdLst>
              <a:gd name="connsiteX0" fmla="*/ 0 w 1824785"/>
              <a:gd name="connsiteY0" fmla="*/ 540225 h 1168897"/>
              <a:gd name="connsiteX1" fmla="*/ 306563 w 1824785"/>
              <a:gd name="connsiteY1" fmla="*/ 467229 h 1168897"/>
              <a:gd name="connsiteX2" fmla="*/ 554734 w 1824785"/>
              <a:gd name="connsiteY2" fmla="*/ 53 h 1168897"/>
              <a:gd name="connsiteX3" fmla="*/ 759110 w 1824785"/>
              <a:gd name="connsiteY3" fmla="*/ 438031 h 1168897"/>
              <a:gd name="connsiteX4" fmla="*/ 1109469 w 1824785"/>
              <a:gd name="connsiteY4" fmla="*/ 686218 h 1168897"/>
              <a:gd name="connsiteX5" fmla="*/ 1416033 w 1824785"/>
              <a:gd name="connsiteY5" fmla="*/ 1167993 h 1168897"/>
              <a:gd name="connsiteX6" fmla="*/ 1562016 w 1824785"/>
              <a:gd name="connsiteY6" fmla="*/ 554825 h 1168897"/>
              <a:gd name="connsiteX7" fmla="*/ 1824785 w 1824785"/>
              <a:gd name="connsiteY7" fmla="*/ 525626 h 1168897"/>
              <a:gd name="connsiteX8" fmla="*/ 1824785 w 1824785"/>
              <a:gd name="connsiteY8" fmla="*/ 525626 h 1168897"/>
              <a:gd name="connsiteX9" fmla="*/ 1810187 w 1824785"/>
              <a:gd name="connsiteY9" fmla="*/ 511027 h 116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4785" h="1168897">
                <a:moveTo>
                  <a:pt x="0" y="540225"/>
                </a:moveTo>
                <a:cubicBezTo>
                  <a:pt x="107053" y="548741"/>
                  <a:pt x="214107" y="557258"/>
                  <a:pt x="306563" y="467229"/>
                </a:cubicBezTo>
                <a:cubicBezTo>
                  <a:pt x="399019" y="377200"/>
                  <a:pt x="479310" y="4919"/>
                  <a:pt x="554734" y="53"/>
                </a:cubicBezTo>
                <a:cubicBezTo>
                  <a:pt x="630159" y="-4813"/>
                  <a:pt x="666654" y="323670"/>
                  <a:pt x="759110" y="438031"/>
                </a:cubicBezTo>
                <a:cubicBezTo>
                  <a:pt x="851566" y="552392"/>
                  <a:pt x="999982" y="564558"/>
                  <a:pt x="1109469" y="686218"/>
                </a:cubicBezTo>
                <a:cubicBezTo>
                  <a:pt x="1218956" y="807878"/>
                  <a:pt x="1340609" y="1189892"/>
                  <a:pt x="1416033" y="1167993"/>
                </a:cubicBezTo>
                <a:cubicBezTo>
                  <a:pt x="1491457" y="1146094"/>
                  <a:pt x="1493891" y="661886"/>
                  <a:pt x="1562016" y="554825"/>
                </a:cubicBezTo>
                <a:cubicBezTo>
                  <a:pt x="1630141" y="447764"/>
                  <a:pt x="1824785" y="525626"/>
                  <a:pt x="1824785" y="525626"/>
                </a:cubicBezTo>
                <a:lnTo>
                  <a:pt x="1824785" y="525626"/>
                </a:lnTo>
                <a:lnTo>
                  <a:pt x="1810187" y="511027"/>
                </a:lnTo>
              </a:path>
            </a:pathLst>
          </a:custGeom>
          <a:ln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772400" y="192147"/>
            <a:ext cx="1478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No </a:t>
            </a:r>
            <a:r>
              <a:rPr lang="en-US" b="1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B</a:t>
            </a:r>
          </a:p>
          <a:p>
            <a:pPr algn="ctr"/>
            <a:r>
              <a:rPr lang="en-U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(scattering)</a:t>
            </a:r>
            <a:endParaRPr lang="en-US" b="1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83383" y="1995484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Hanle</a:t>
            </a:r>
            <a:endParaRPr lang="en-US" b="1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45337" y="3140028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_tradnl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_tradnl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saturation</a:t>
            </a:r>
            <a:endParaRPr lang="en-US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48731" y="4405691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Weak</a:t>
            </a:r>
          </a:p>
          <a:p>
            <a:pPr algn="ctr"/>
            <a:r>
              <a:rPr lang="en-U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Ze</a:t>
            </a:r>
            <a:r>
              <a:rPr lang="es-ES_tradnl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eman</a:t>
            </a:r>
            <a:endParaRPr lang="en-US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48731" y="5515644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Strong </a:t>
            </a:r>
          </a:p>
          <a:p>
            <a:pPr algn="ctr"/>
            <a:r>
              <a:rPr lang="en-US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Ze</a:t>
            </a:r>
            <a:r>
              <a:rPr lang="es-ES_tradnl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eman</a:t>
            </a:r>
            <a:endParaRPr lang="en-US" dirty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8200" y="0"/>
            <a:ext cx="2840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I</a:t>
            </a:r>
            <a:endParaRPr 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2758704" y="0"/>
            <a:ext cx="46358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Q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98459" y="-822"/>
            <a:ext cx="4443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</a:t>
            </a:r>
            <a:endParaRPr lang="en-US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6872835" y="0"/>
            <a:ext cx="42351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56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758341" y="2861452"/>
            <a:ext cx="2725778" cy="145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58341" y="5110793"/>
            <a:ext cx="2725778" cy="14599"/>
          </a:xfrm>
          <a:prstGeom prst="line">
            <a:avLst/>
          </a:prstGeom>
          <a:ln w="1524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97042" y="2648874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J’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0055" y="48827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82838" y="5412216"/>
            <a:ext cx="2584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Degenerate sublevels</a:t>
            </a:r>
          </a:p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M = -</a:t>
            </a:r>
            <a:r>
              <a:rPr lang="en-US" sz="2400" dirty="0">
                <a:latin typeface="Roboto Light" pitchFamily="2" charset="0"/>
                <a:ea typeface="Roboto Light" pitchFamily="2" charset="0"/>
              </a:rPr>
              <a:t>J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, .., J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248136" y="2992845"/>
            <a:ext cx="14598" cy="201469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728981" y="2992845"/>
            <a:ext cx="14598" cy="201469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36519" y="2655282"/>
            <a:ext cx="2725778" cy="14599"/>
          </a:xfrm>
          <a:prstGeom prst="line">
            <a:avLst/>
          </a:prstGeom>
          <a:ln w="28575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42939" y="2866078"/>
            <a:ext cx="2725778" cy="14599"/>
          </a:xfrm>
          <a:prstGeom prst="line">
            <a:avLst/>
          </a:prstGeom>
          <a:ln w="28575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28679" y="3085968"/>
            <a:ext cx="2725778" cy="14599"/>
          </a:xfrm>
          <a:prstGeom prst="line">
            <a:avLst/>
          </a:prstGeom>
          <a:ln w="28575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95317" y="2638902"/>
            <a:ext cx="524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’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730529" y="4893751"/>
            <a:ext cx="2725778" cy="14599"/>
          </a:xfrm>
          <a:prstGeom prst="line">
            <a:avLst/>
          </a:prstGeom>
          <a:ln w="285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736949" y="5046149"/>
            <a:ext cx="2725778" cy="14599"/>
          </a:xfrm>
          <a:prstGeom prst="line">
            <a:avLst/>
          </a:prstGeom>
          <a:ln w="285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722689" y="5193046"/>
            <a:ext cx="2725778" cy="14599"/>
          </a:xfrm>
          <a:prstGeom prst="line">
            <a:avLst/>
          </a:prstGeom>
          <a:ln w="285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722689" y="4739567"/>
            <a:ext cx="2725778" cy="14599"/>
          </a:xfrm>
          <a:prstGeom prst="line">
            <a:avLst/>
          </a:prstGeom>
          <a:ln w="285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729109" y="5345446"/>
            <a:ext cx="2725778" cy="14599"/>
          </a:xfrm>
          <a:prstGeom prst="line">
            <a:avLst/>
          </a:prstGeom>
          <a:ln w="285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29974" y="4792366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M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24662" y="1801399"/>
            <a:ext cx="878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 = 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52924" y="180531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B ≠ 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25024" y="3873927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emission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3679012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absorption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67046" y="0"/>
            <a:ext cx="3409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quantum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approach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8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9400" y="1545689"/>
            <a:ext cx="3507971" cy="2075305"/>
            <a:chOff x="957293" y="2638902"/>
            <a:chExt cx="7638183" cy="288577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758341" y="2861452"/>
              <a:ext cx="2725778" cy="14599"/>
            </a:xfrm>
            <a:prstGeom prst="line">
              <a:avLst/>
            </a:prstGeom>
            <a:ln w="762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1758341" y="5110793"/>
              <a:ext cx="2725778" cy="14599"/>
            </a:xfrm>
            <a:prstGeom prst="line">
              <a:avLst/>
            </a:prstGeom>
            <a:ln w="152400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957293" y="2648873"/>
              <a:ext cx="890735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J’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293" y="4882718"/>
              <a:ext cx="772064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J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2248136" y="2992845"/>
              <a:ext cx="14598" cy="201469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728981" y="2992845"/>
              <a:ext cx="14598" cy="201469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636519" y="2655282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642939" y="2866078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628679" y="3085968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495318" y="2638902"/>
              <a:ext cx="1100158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Light" pitchFamily="2" charset="0"/>
                  <a:ea typeface="Roboto Light" pitchFamily="2" charset="0"/>
                </a:rPr>
                <a:t>M</a:t>
              </a:r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’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730529" y="4893751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736949" y="5046149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722689" y="5193046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722689" y="4739567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729109" y="5345446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529973" y="4792367"/>
              <a:ext cx="981484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M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734628" y="1295400"/>
            <a:ext cx="3751759" cy="24380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5029" y="4487097"/>
            <a:ext cx="54280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Electric dipole/magnetic dipole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ΔJ = 0, ±1 except 0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 0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ΔM = 0, ±1</a:t>
            </a:r>
          </a:p>
          <a:p>
            <a:pPr algn="ctr"/>
            <a:endParaRPr lang="en-US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ΔM = 0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 π component, linearly polarized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ΔM = ±1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 </a:t>
            </a:r>
            <a:r>
              <a:rPr lang="en-US" dirty="0">
                <a:latin typeface="Roboto Light" pitchFamily="2" charset="0"/>
                <a:ea typeface="Roboto Light" pitchFamily="2" charset="0"/>
                <a:sym typeface="Wingdings"/>
              </a:rPr>
              <a:t>σ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components, circularly polarized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58382" y="0"/>
            <a:ext cx="582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quantum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approach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Selection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rules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1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Lecture</a:t>
            </a:r>
            <a:r>
              <a:rPr lang="es-E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 5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1237" y="3200400"/>
            <a:ext cx="53415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Scattering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polarization and the </a:t>
            </a:r>
            <a:r>
              <a:rPr lang="en-U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Hanle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effect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 classical view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Regimes</a:t>
            </a:r>
            <a:endParaRPr lang="en-U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quantum approach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Atomic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polarization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two-level atom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Some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observations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Hazel</a:t>
            </a:r>
            <a:endParaRPr lang="en-U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105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9400" y="1621889"/>
            <a:ext cx="3507971" cy="2075305"/>
            <a:chOff x="957293" y="2638902"/>
            <a:chExt cx="7638183" cy="288577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758341" y="2861452"/>
              <a:ext cx="2725778" cy="14599"/>
            </a:xfrm>
            <a:prstGeom prst="line">
              <a:avLst/>
            </a:prstGeom>
            <a:ln w="762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1758341" y="5110793"/>
              <a:ext cx="2725778" cy="14599"/>
            </a:xfrm>
            <a:prstGeom prst="line">
              <a:avLst/>
            </a:prstGeom>
            <a:ln w="152400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957293" y="2648873"/>
              <a:ext cx="890735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J’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293" y="4882718"/>
              <a:ext cx="772064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J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2248136" y="2992845"/>
              <a:ext cx="14598" cy="201469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728981" y="2992845"/>
              <a:ext cx="14598" cy="201469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636519" y="2655282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642939" y="2866078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628679" y="3085968"/>
              <a:ext cx="2725778" cy="14599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495318" y="2638902"/>
              <a:ext cx="1100158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Light" pitchFamily="2" charset="0"/>
                  <a:ea typeface="Roboto Light" pitchFamily="2" charset="0"/>
                </a:rPr>
                <a:t>M</a:t>
              </a:r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’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730529" y="4893751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736949" y="5046149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722689" y="5193046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722689" y="4739567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729109" y="5345446"/>
              <a:ext cx="2725778" cy="14599"/>
            </a:xfrm>
            <a:prstGeom prst="line">
              <a:avLst/>
            </a:prstGeom>
            <a:ln w="285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529973" y="4792367"/>
              <a:ext cx="981484" cy="64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Roboto Light" pitchFamily="2" charset="0"/>
                  <a:ea typeface="Roboto Light" pitchFamily="2" charset="0"/>
                </a:rPr>
                <a:t>M</a:t>
              </a:r>
              <a:endParaRPr lang="en-US" sz="2400" dirty="0">
                <a:latin typeface="Roboto Light" pitchFamily="2" charset="0"/>
                <a:ea typeface="Roboto Light" pitchFamily="2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734628" y="1371600"/>
            <a:ext cx="3751759" cy="24380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9583" y="4443300"/>
            <a:ext cx="74190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en-US" b="1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Under isotropic illumination, each degenerate magnetic sublevel 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has a population that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just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proportional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statistical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weight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6943" y="0"/>
            <a:ext cx="651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quantum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approach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Sublevel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population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7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77161" y="2345115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911900" y="3802139"/>
            <a:ext cx="1251862" cy="10499"/>
          </a:xfrm>
          <a:prstGeom prst="line">
            <a:avLst/>
          </a:prstGeom>
          <a:ln w="1524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5883" y="1944056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 = 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883" y="355052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 = 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830" y="1479639"/>
            <a:ext cx="5634933" cy="285097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8492" y="4618488"/>
            <a:ext cx="81612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2 ways of emitting polarized radiation</a:t>
            </a:r>
          </a:p>
          <a:p>
            <a:pPr algn="ctr"/>
            <a:endParaRPr lang="en-US" dirty="0">
              <a:latin typeface="Roboto Light" pitchFamily="2" charset="0"/>
              <a:ea typeface="Roboto Light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 field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 breaks the degeneration in the magnetic sublevels</a:t>
            </a:r>
            <a:b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</a:b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by an energy displacement</a:t>
            </a:r>
            <a:endParaRPr lang="en-US" dirty="0">
              <a:latin typeface="Roboto Light" pitchFamily="2" charset="0"/>
              <a:ea typeface="Roboto Light" pitchFamily="2" charset="0"/>
              <a:sym typeface="Wingdings"/>
            </a:endParaRP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For instance, V = σ</a:t>
            </a:r>
            <a:r>
              <a:rPr lang="en-US" baseline="30000" dirty="0" smtClean="0">
                <a:latin typeface="Roboto Light" pitchFamily="2" charset="0"/>
                <a:ea typeface="Roboto Light" pitchFamily="2" charset="0"/>
                <a:sym typeface="Wingdings"/>
              </a:rPr>
              <a:t>+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– σ</a:t>
            </a:r>
            <a:r>
              <a:rPr lang="en-US" baseline="30000" dirty="0" smtClean="0">
                <a:latin typeface="Roboto Light" pitchFamily="2" charset="0"/>
                <a:ea typeface="Roboto Light" pitchFamily="2" charset="0"/>
                <a:sym typeface="Wingdings"/>
              </a:rPr>
              <a:t>-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 = 0 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unless they are displaced in energy (or wavelength)</a:t>
            </a:r>
            <a:endParaRPr lang="en-US" dirty="0">
              <a:latin typeface="Roboto Light" pitchFamily="2" charset="0"/>
              <a:ea typeface="Roboto Light" pitchFamily="2" charset="0"/>
              <a:sym typeface="Wingding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881423" y="2170972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265948" y="1941488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4609" y="3868951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3829" y="1904604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=-1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6156" y="1698808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74067" y="1479639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321134" y="2584068"/>
            <a:ext cx="825022" cy="9664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517530" y="2405721"/>
            <a:ext cx="0" cy="1136614"/>
          </a:xfrm>
          <a:prstGeom prst="straightConnector1">
            <a:avLst/>
          </a:prstGeom>
          <a:ln>
            <a:solidFill>
              <a:srgbClr val="99FF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898392" y="2145690"/>
            <a:ext cx="939621" cy="139023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321065" y="2773869"/>
            <a:ext cx="2131349" cy="14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807081" y="1956311"/>
            <a:ext cx="0" cy="8175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334099" y="1956311"/>
            <a:ext cx="0" cy="830617"/>
          </a:xfrm>
          <a:prstGeom prst="straightConnector1">
            <a:avLst/>
          </a:prstGeom>
          <a:ln>
            <a:solidFill>
              <a:srgbClr val="99FF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875223" y="1956311"/>
            <a:ext cx="0" cy="817558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17530" y="258406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9FF99"/>
                </a:solidFill>
              </a:rPr>
              <a:t>π</a:t>
            </a:r>
            <a:endParaRPr lang="en-US" sz="2000" dirty="0">
              <a:solidFill>
                <a:srgbClr val="99FF9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7686" y="2405721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00B0F0"/>
                </a:solidFill>
              </a:rPr>
              <a:t>σ</a:t>
            </a:r>
            <a:r>
              <a:rPr lang="en-US" sz="2000" baseline="30000" dirty="0" smtClean="0">
                <a:solidFill>
                  <a:srgbClr val="00B0F0"/>
                </a:solidFill>
              </a:rPr>
              <a:t>+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66602" y="2869057"/>
            <a:ext cx="40107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FF0000"/>
                </a:solidFill>
              </a:rPr>
              <a:t>σ</a:t>
            </a:r>
            <a:r>
              <a:rPr lang="en-US" sz="2000" baseline="30000" dirty="0" smtClean="0">
                <a:solidFill>
                  <a:srgbClr val="FF0000"/>
                </a:solidFill>
              </a:rPr>
              <a:t>-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2284" y="2784268"/>
            <a:ext cx="29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λ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43600" y="310506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amplitude is 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proportional to the sublevel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population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78419" y="0"/>
            <a:ext cx="5787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quantum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approach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77161" y="2345115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911900" y="3802139"/>
            <a:ext cx="1251862" cy="10499"/>
          </a:xfrm>
          <a:prstGeom prst="line">
            <a:avLst/>
          </a:prstGeom>
          <a:ln w="1524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5883" y="1944056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 = 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883" y="355052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J = 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830" y="1479639"/>
            <a:ext cx="5634933" cy="285097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8499" y="4618488"/>
            <a:ext cx="81612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2 ways of emitting polarized radiation</a:t>
            </a:r>
          </a:p>
          <a:p>
            <a:pPr algn="ctr"/>
            <a:endParaRPr lang="en-US" dirty="0">
              <a:latin typeface="Roboto Light" pitchFamily="2" charset="0"/>
              <a:ea typeface="Roboto Light" pitchFamily="2" charset="0"/>
            </a:endParaRP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Magnetic field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 breaks the degeneration in the magnetic sublevels</a:t>
            </a:r>
            <a:b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</a:b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by an energy displacement</a:t>
            </a: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/>
              </a:rPr>
              <a:t>Atomic polarization </a:t>
            </a:r>
            <a:r>
              <a:rPr lang="en-US" dirty="0">
                <a:latin typeface="Roboto Light" pitchFamily="2" charset="0"/>
                <a:ea typeface="Roboto Light" pitchFamily="2" charset="0"/>
                <a:sym typeface="Wingdings"/>
              </a:rPr>
              <a:t>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different population in the magnetic sublevels</a:t>
            </a:r>
            <a:endParaRPr lang="en-US" dirty="0">
              <a:latin typeface="Roboto Light" pitchFamily="2" charset="0"/>
              <a:ea typeface="Roboto Light" pitchFamily="2" charset="0"/>
              <a:sym typeface="Wingdings"/>
            </a:endParaRPr>
          </a:p>
          <a:p>
            <a:pPr algn="ctr"/>
            <a:r>
              <a:rPr lang="en-US" dirty="0">
                <a:latin typeface="Roboto Light" pitchFamily="2" charset="0"/>
                <a:ea typeface="Roboto Light" pitchFamily="2" charset="0"/>
                <a:sym typeface="Wingdings"/>
              </a:rPr>
              <a:t>                     e.g. V = σ</a:t>
            </a:r>
            <a:r>
              <a:rPr lang="en-US" baseline="30000" dirty="0">
                <a:latin typeface="Roboto Light" pitchFamily="2" charset="0"/>
                <a:ea typeface="Roboto Light" pitchFamily="2" charset="0"/>
                <a:sym typeface="Wingdings"/>
              </a:rPr>
              <a:t>+</a:t>
            </a:r>
            <a:r>
              <a:rPr lang="en-US" dirty="0">
                <a:latin typeface="Roboto Light" pitchFamily="2" charset="0"/>
                <a:ea typeface="Roboto Light" pitchFamily="2" charset="0"/>
                <a:sym typeface="Wingdings"/>
              </a:rPr>
              <a:t> - σ</a:t>
            </a:r>
            <a:r>
              <a:rPr lang="en-US" baseline="30000" dirty="0">
                <a:latin typeface="Roboto Light" pitchFamily="2" charset="0"/>
                <a:ea typeface="Roboto Light" pitchFamily="2" charset="0"/>
                <a:sym typeface="Wingdings"/>
              </a:rPr>
              <a:t>-</a:t>
            </a:r>
            <a:r>
              <a:rPr lang="en-US" dirty="0">
                <a:latin typeface="Roboto Light" pitchFamily="2" charset="0"/>
                <a:ea typeface="Roboto Light" pitchFamily="2" charset="0"/>
                <a:sym typeface="Wingdings"/>
              </a:rPr>
              <a:t> ≠ 0 </a:t>
            </a:r>
            <a:r>
              <a:rPr lang="en-US" dirty="0" smtClean="0">
                <a:latin typeface="Roboto Light" pitchFamily="2" charset="0"/>
                <a:ea typeface="Roboto Light" pitchFamily="2" charset="0"/>
                <a:sym typeface="Wingdings"/>
              </a:rPr>
              <a:t>even without energy displacement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  <a:p>
            <a:pPr marL="285750" indent="-285750" algn="ctr">
              <a:buFontTx/>
              <a:buChar char="-"/>
            </a:pPr>
            <a:endParaRPr lang="en-US" dirty="0">
              <a:latin typeface="Roboto Light" pitchFamily="2" charset="0"/>
              <a:ea typeface="Roboto Light" pitchFamily="2" charset="0"/>
              <a:sym typeface="Wingding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881423" y="2170972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265948" y="1941488"/>
            <a:ext cx="1251862" cy="10499"/>
          </a:xfrm>
          <a:prstGeom prst="line">
            <a:avLst/>
          </a:prstGeom>
          <a:ln w="76200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4609" y="3868951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3829" y="1904604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=-1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6156" y="1698808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=0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74067" y="1479639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itchFamily="2" charset="0"/>
                <a:ea typeface="Roboto Light" pitchFamily="2" charset="0"/>
              </a:rPr>
              <a:t>M</a:t>
            </a:r>
            <a:r>
              <a:rPr lang="en-US" sz="2400" dirty="0" smtClean="0">
                <a:latin typeface="Roboto Light" pitchFamily="2" charset="0"/>
                <a:ea typeface="Roboto Light" pitchFamily="2" charset="0"/>
              </a:rPr>
              <a:t>=1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321134" y="2584068"/>
            <a:ext cx="825022" cy="9664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517530" y="2405721"/>
            <a:ext cx="0" cy="1136614"/>
          </a:xfrm>
          <a:prstGeom prst="straightConnector1">
            <a:avLst/>
          </a:prstGeom>
          <a:ln>
            <a:solidFill>
              <a:srgbClr val="99FF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898392" y="2145690"/>
            <a:ext cx="939621" cy="139023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321065" y="2773869"/>
            <a:ext cx="2131349" cy="14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334099" y="1966565"/>
            <a:ext cx="0" cy="8175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334099" y="1479639"/>
            <a:ext cx="0" cy="1307290"/>
          </a:xfrm>
          <a:prstGeom prst="straightConnector1">
            <a:avLst/>
          </a:prstGeom>
          <a:ln>
            <a:solidFill>
              <a:srgbClr val="99FF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34099" y="2285999"/>
            <a:ext cx="0" cy="48786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17530" y="258406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9FF99"/>
                </a:solidFill>
              </a:rPr>
              <a:t>π</a:t>
            </a:r>
            <a:endParaRPr lang="en-US" sz="2000" dirty="0">
              <a:solidFill>
                <a:srgbClr val="99FF9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7686" y="2405721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00B0F0"/>
                </a:solidFill>
              </a:rPr>
              <a:t>σ</a:t>
            </a:r>
            <a:r>
              <a:rPr lang="en-US" sz="2000" baseline="30000" dirty="0" smtClean="0">
                <a:solidFill>
                  <a:srgbClr val="00B0F0"/>
                </a:solidFill>
              </a:rPr>
              <a:t>+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66602" y="2869057"/>
            <a:ext cx="40107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FF0000"/>
                </a:solidFill>
              </a:rPr>
              <a:t>σ</a:t>
            </a:r>
            <a:r>
              <a:rPr lang="en-US" sz="2000" baseline="30000" dirty="0" smtClean="0">
                <a:solidFill>
                  <a:srgbClr val="FF0000"/>
                </a:solidFill>
              </a:rPr>
              <a:t>-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2284" y="2784268"/>
            <a:ext cx="29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λ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43600" y="310506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The amplitude is 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proportional to the sublevel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population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2171" y="0"/>
            <a:ext cx="647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quantum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approach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7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7982" y="1177864"/>
            <a:ext cx="3094836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7982" y="2060234"/>
            <a:ext cx="3094836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7982" y="2971800"/>
            <a:ext cx="3094836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12818" y="183177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33836" y="2728720"/>
            <a:ext cx="23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19238" y="933043"/>
            <a:ext cx="27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759733" y="1177864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291688" y="1177864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823643" y="2060234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292359" y="1168794"/>
            <a:ext cx="90896" cy="898070"/>
            <a:chOff x="2539908" y="4670405"/>
            <a:chExt cx="90896" cy="898070"/>
          </a:xfrm>
        </p:grpSpPr>
        <p:sp>
          <p:nvSpPr>
            <p:cNvPr id="22" name="Freeform 21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 flipV="1">
            <a:off x="2735045" y="2071188"/>
            <a:ext cx="90896" cy="898070"/>
            <a:chOff x="2539908" y="4670405"/>
            <a:chExt cx="90896" cy="898070"/>
          </a:xfrm>
        </p:grpSpPr>
        <p:sp>
          <p:nvSpPr>
            <p:cNvPr id="30" name="Freeform 29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flipV="1">
            <a:off x="3154814" y="2074756"/>
            <a:ext cx="90896" cy="898070"/>
            <a:chOff x="2539908" y="4670405"/>
            <a:chExt cx="90896" cy="898070"/>
          </a:xfrm>
        </p:grpSpPr>
        <p:sp>
          <p:nvSpPr>
            <p:cNvPr id="34" name="Freeform 33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28352" y="1444708"/>
            <a:ext cx="37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261979" y="1449071"/>
            <a:ext cx="36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67851" y="23233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00262" y="2323343"/>
            <a:ext cx="3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 smtClean="0"/>
              <a:t>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76640" y="2369115"/>
            <a:ext cx="3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376640" y="1444708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A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68737"/>
            <a:ext cx="4152900" cy="1295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8" name="TextBox 47"/>
          <p:cNvSpPr txBox="1"/>
          <p:nvPr/>
        </p:nvSpPr>
        <p:spPr>
          <a:xfrm>
            <a:off x="517982" y="3581400"/>
            <a:ext cx="60933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</a:t>
            </a:r>
            <a:r>
              <a:rPr lang="en-US" baseline="-25000" dirty="0" smtClean="0">
                <a:latin typeface="Roboto Light" pitchFamily="2" charset="0"/>
                <a:ea typeface="Roboto Light" pitchFamily="2" charset="0"/>
              </a:rPr>
              <a:t>A 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: absorption rate</a:t>
            </a:r>
          </a:p>
          <a:p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</a:t>
            </a:r>
            <a:r>
              <a:rPr lang="en-US" baseline="-25000" dirty="0" smtClean="0">
                <a:latin typeface="Roboto Light" pitchFamily="2" charset="0"/>
                <a:ea typeface="Roboto Light" pitchFamily="2" charset="0"/>
              </a:rPr>
              <a:t>E,S 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: spontaneous/stimulated emission rate</a:t>
            </a:r>
          </a:p>
          <a:p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R</a:t>
            </a:r>
            <a:r>
              <a:rPr lang="en-US" baseline="-25000" dirty="0" smtClean="0">
                <a:latin typeface="Roboto Light" pitchFamily="2" charset="0"/>
                <a:ea typeface="Roboto Light" pitchFamily="2" charset="0"/>
              </a:rPr>
              <a:t>A 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: relaxation by absorption</a:t>
            </a:r>
          </a:p>
          <a:p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R</a:t>
            </a:r>
            <a:r>
              <a:rPr lang="en-US" baseline="-25000" dirty="0" smtClean="0">
                <a:latin typeface="Roboto Light" pitchFamily="2" charset="0"/>
                <a:ea typeface="Roboto Light" pitchFamily="2" charset="0"/>
              </a:rPr>
              <a:t>E,S 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: relaxation by spontaneous/stimulated emission</a:t>
            </a:r>
          </a:p>
          <a:p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T</a:t>
            </a:r>
            <a:r>
              <a:rPr lang="en-US" b="1" baseline="-25000" dirty="0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T</a:t>
            </a:r>
            <a:r>
              <a:rPr lang="en-US" b="1" baseline="-25000" dirty="0" smtClean="0">
                <a:latin typeface="Roboto Light" pitchFamily="2" charset="0"/>
                <a:ea typeface="Roboto Light" pitchFamily="2" charset="0"/>
              </a:rPr>
              <a:t>S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R</a:t>
            </a:r>
            <a:r>
              <a:rPr lang="en-US" b="1" baseline="-25000" dirty="0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, R</a:t>
            </a:r>
            <a:r>
              <a:rPr lang="en-US" b="1" baseline="-25000" dirty="0" smtClean="0">
                <a:latin typeface="Roboto Light" pitchFamily="2" charset="0"/>
                <a:ea typeface="Roboto Light" pitchFamily="2" charset="0"/>
              </a:rPr>
              <a:t>S</a:t>
            </a:r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 depend on the radiation field properties</a:t>
            </a:r>
            <a:endParaRPr lang="en-US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40272" y="0"/>
            <a:ext cx="4663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Statistical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equilibrium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equations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04631" y="0"/>
            <a:ext cx="513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quantify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609600"/>
            <a:ext cx="7531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total angular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momentum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J,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excitation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state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described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density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whose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elements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78" y="1703557"/>
            <a:ext cx="2940844" cy="3357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5465" y="2514600"/>
            <a:ext cx="72330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elements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describe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total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sublevel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quantum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coherences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among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In general,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more 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convenient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work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irreducible tensor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" y="3962400"/>
            <a:ext cx="8224838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581" y="5305455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where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0 </a:t>
            </a:r>
            <a:r>
              <a:rPr lang="es-ES_tradnl" dirty="0">
                <a:latin typeface="Roboto Light" pitchFamily="2" charset="0"/>
                <a:ea typeface="Roboto Light" pitchFamily="2" charset="0"/>
              </a:rPr>
              <a:t>≤ K ≤ 2J  y  -K ≤ Q ≤ 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K</a:t>
            </a:r>
            <a:endParaRPr lang="es-ES_tradnl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6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04631" y="0"/>
            <a:ext cx="513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quantify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038761"/>
            <a:ext cx="78438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J=0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sublevel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so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r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endParaRPr lang="en-US" baseline="-25000" dirty="0" err="1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2971800"/>
            <a:ext cx="4047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J=1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density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has 9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elements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2000" y="4648200"/>
            <a:ext cx="6817519" cy="1193800"/>
            <a:chOff x="2514601" y="2540000"/>
            <a:chExt cx="6817519" cy="1193800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0" y="2540000"/>
              <a:ext cx="2952750" cy="35480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002" y="2964721"/>
              <a:ext cx="4876800" cy="35480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1" y="3378994"/>
              <a:ext cx="6817519" cy="354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8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43767" y="0"/>
            <a:ext cx="6056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Meaning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irreducible tensor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components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35" y="845040"/>
            <a:ext cx="269081" cy="3548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5314950" cy="8024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19200" y="2344135"/>
            <a:ext cx="5384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Proportional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total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level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962400"/>
            <a:ext cx="4107656" cy="7191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34" y="3407224"/>
            <a:ext cx="269081" cy="3548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19200" y="4889369"/>
            <a:ext cx="72458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sublevels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M.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termed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alignment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induced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anisotropic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8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850576"/>
            <a:ext cx="3202781" cy="7191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34" y="1295400"/>
            <a:ext cx="269081" cy="3548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2777545"/>
            <a:ext cx="789350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sublevels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M.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termed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orientation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illuminated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 non-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axially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symmetric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non-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net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illumination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produce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orientation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3767" y="0"/>
            <a:ext cx="6056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Meaning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irreducible tensor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components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29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787" y="0"/>
            <a:ext cx="7316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Matrix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elements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depend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eference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systems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40" y="1043606"/>
            <a:ext cx="5941321" cy="512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79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tmo-anisotropy.jpg                                            0007B887cd                             BB98F828: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8"/>
          <a:stretch/>
        </p:blipFill>
        <p:spPr>
          <a:xfrm>
            <a:off x="2336386" y="1085503"/>
            <a:ext cx="4471228" cy="5484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1886" y="0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main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ingredient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58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mi_magnetogram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t="6173" r="3422" b="8888"/>
          <a:stretch/>
        </p:blipFill>
        <p:spPr>
          <a:xfrm>
            <a:off x="4715239" y="1175465"/>
            <a:ext cx="4204309" cy="4101784"/>
          </a:xfrm>
          <a:prstGeom prst="rect">
            <a:avLst/>
          </a:prstGeom>
        </p:spPr>
      </p:pic>
      <p:pic>
        <p:nvPicPr>
          <p:cNvPr id="2" name="Picture 1" descr="hmi_continuo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t="6173" r="3848" b="8675"/>
          <a:stretch/>
        </p:blipFill>
        <p:spPr>
          <a:xfrm>
            <a:off x="262768" y="1175466"/>
            <a:ext cx="4152783" cy="41017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644" y="5689360"/>
            <a:ext cx="2191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Visible continuum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(solar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surface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4888" y="5375093"/>
            <a:ext cx="4730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Zeeman effect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. Circularly polarized 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light: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magnetogram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projection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B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Black/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opposite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polarities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8475" y="0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801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87475" y="0"/>
            <a:ext cx="636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quantify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radiation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properties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274279"/>
            <a:ext cx="4914900" cy="916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5134" y="1143000"/>
            <a:ext cx="7845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Like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described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associated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irreducible tensor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3750" y="0"/>
            <a:ext cx="7356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most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relevant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components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radiation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4" y="1371600"/>
            <a:ext cx="2917031" cy="7072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7" y="3231356"/>
            <a:ext cx="7765256" cy="731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5134" y="838200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mean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intensity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2910" y="2819400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anisotropy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7" y="5105401"/>
            <a:ext cx="4298156" cy="7834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2910" y="4693444"/>
            <a:ext cx="18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orientation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6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tmo-anisotropy.jpg                                            0007B887cd                             BB98F828: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1900" r="6593" b="13130"/>
          <a:stretch/>
        </p:blipFill>
        <p:spPr>
          <a:xfrm>
            <a:off x="5568213" y="2052301"/>
            <a:ext cx="3288829" cy="4458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8660" y="0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Anisotropy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1" y="598642"/>
            <a:ext cx="6212205" cy="5848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600200"/>
            <a:ext cx="4584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geometric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factor defines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anisotropy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positive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negative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78023"/>
            <a:ext cx="2545556" cy="3548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50394"/>
            <a:ext cx="2545556" cy="3548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21" y="2651829"/>
            <a:ext cx="2012156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4239161"/>
            <a:ext cx="49968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radial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more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important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tangential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anisotropy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positive.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negative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opposite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case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73100" y="2273300"/>
            <a:ext cx="7797800" cy="199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92182" y="0"/>
            <a:ext cx="4759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compute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?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100" y="1295400"/>
            <a:ext cx="808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Statistical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irreducible tensor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13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538352" y="1403630"/>
            <a:ext cx="3094836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38352" y="2286000"/>
            <a:ext cx="3094836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33188" y="2057537"/>
            <a:ext cx="23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39608" y="115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80103" y="1403630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178378" y="1403630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709429" y="1403630"/>
            <a:ext cx="0" cy="8823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2272625" y="1394560"/>
            <a:ext cx="90896" cy="898070"/>
            <a:chOff x="2539908" y="4670405"/>
            <a:chExt cx="90896" cy="898070"/>
          </a:xfrm>
        </p:grpSpPr>
        <p:sp>
          <p:nvSpPr>
            <p:cNvPr id="45" name="Freeform 44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flipV="1">
            <a:off x="2859679" y="1403646"/>
            <a:ext cx="90896" cy="898070"/>
            <a:chOff x="2539908" y="4670405"/>
            <a:chExt cx="90896" cy="898070"/>
          </a:xfrm>
        </p:grpSpPr>
        <p:sp>
          <p:nvSpPr>
            <p:cNvPr id="49" name="Freeform 48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3279448" y="1407214"/>
            <a:ext cx="90896" cy="898070"/>
            <a:chOff x="2539908" y="4670405"/>
            <a:chExt cx="90896" cy="898070"/>
          </a:xfrm>
        </p:grpSpPr>
        <p:sp>
          <p:nvSpPr>
            <p:cNvPr id="54" name="Freeform 53"/>
            <p:cNvSpPr/>
            <p:nvPr/>
          </p:nvSpPr>
          <p:spPr>
            <a:xfrm>
              <a:off x="2539908" y="4679475"/>
              <a:ext cx="90896" cy="889000"/>
            </a:xfrm>
            <a:custGeom>
              <a:avLst/>
              <a:gdLst>
                <a:gd name="connsiteX0" fmla="*/ 36377 w 90896"/>
                <a:gd name="connsiteY0" fmla="*/ 889000 h 889000"/>
                <a:gd name="connsiteX1" fmla="*/ 9163 w 90896"/>
                <a:gd name="connsiteY1" fmla="*/ 780143 h 889000"/>
                <a:gd name="connsiteX2" fmla="*/ 81734 w 90896"/>
                <a:gd name="connsiteY2" fmla="*/ 698500 h 889000"/>
                <a:gd name="connsiteX3" fmla="*/ 18234 w 90896"/>
                <a:gd name="connsiteY3" fmla="*/ 625928 h 889000"/>
                <a:gd name="connsiteX4" fmla="*/ 72663 w 90896"/>
                <a:gd name="connsiteY4" fmla="*/ 535214 h 889000"/>
                <a:gd name="connsiteX5" fmla="*/ 91 w 90896"/>
                <a:gd name="connsiteY5" fmla="*/ 462643 h 889000"/>
                <a:gd name="connsiteX6" fmla="*/ 90806 w 90896"/>
                <a:gd name="connsiteY6" fmla="*/ 353785 h 889000"/>
                <a:gd name="connsiteX7" fmla="*/ 18234 w 90896"/>
                <a:gd name="connsiteY7" fmla="*/ 263071 h 889000"/>
                <a:gd name="connsiteX8" fmla="*/ 81734 w 90896"/>
                <a:gd name="connsiteY8" fmla="*/ 190500 h 889000"/>
                <a:gd name="connsiteX9" fmla="*/ 45448 w 90896"/>
                <a:gd name="connsiteY9" fmla="*/ 108857 h 889000"/>
                <a:gd name="connsiteX10" fmla="*/ 45448 w 90896"/>
                <a:gd name="connsiteY10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96" h="889000">
                  <a:moveTo>
                    <a:pt x="36377" y="889000"/>
                  </a:moveTo>
                  <a:cubicBezTo>
                    <a:pt x="18990" y="850446"/>
                    <a:pt x="1603" y="811893"/>
                    <a:pt x="9163" y="780143"/>
                  </a:cubicBezTo>
                  <a:cubicBezTo>
                    <a:pt x="16723" y="748393"/>
                    <a:pt x="80222" y="724202"/>
                    <a:pt x="81734" y="698500"/>
                  </a:cubicBezTo>
                  <a:cubicBezTo>
                    <a:pt x="83246" y="672798"/>
                    <a:pt x="19746" y="653142"/>
                    <a:pt x="18234" y="625928"/>
                  </a:cubicBezTo>
                  <a:cubicBezTo>
                    <a:pt x="16722" y="598714"/>
                    <a:pt x="75687" y="562428"/>
                    <a:pt x="72663" y="535214"/>
                  </a:cubicBezTo>
                  <a:cubicBezTo>
                    <a:pt x="69639" y="508000"/>
                    <a:pt x="-2933" y="492881"/>
                    <a:pt x="91" y="462643"/>
                  </a:cubicBezTo>
                  <a:cubicBezTo>
                    <a:pt x="3115" y="432405"/>
                    <a:pt x="87782" y="387047"/>
                    <a:pt x="90806" y="353785"/>
                  </a:cubicBezTo>
                  <a:cubicBezTo>
                    <a:pt x="93830" y="320523"/>
                    <a:pt x="19746" y="290285"/>
                    <a:pt x="18234" y="263071"/>
                  </a:cubicBezTo>
                  <a:cubicBezTo>
                    <a:pt x="16722" y="235857"/>
                    <a:pt x="77198" y="216202"/>
                    <a:pt x="81734" y="190500"/>
                  </a:cubicBezTo>
                  <a:cubicBezTo>
                    <a:pt x="86270" y="164798"/>
                    <a:pt x="51496" y="140607"/>
                    <a:pt x="45448" y="108857"/>
                  </a:cubicBezTo>
                  <a:cubicBezTo>
                    <a:pt x="39400" y="77107"/>
                    <a:pt x="45448" y="0"/>
                    <a:pt x="45448" y="0"/>
                  </a:cubicBezTo>
                </a:path>
              </a:pathLst>
            </a:cu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2539908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 flipV="1">
              <a:off x="2585356" y="4670405"/>
              <a:ext cx="45448" cy="124510"/>
            </a:xfrm>
            <a:prstGeom prst="line">
              <a:avLst/>
            </a:prstGeom>
            <a:ln>
              <a:solidFill>
                <a:srgbClr val="F7964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748722" y="1670474"/>
            <a:ext cx="37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148669" y="1674837"/>
            <a:ext cx="36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675137" y="171494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A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24896" y="1655801"/>
            <a:ext cx="3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 smtClean="0"/>
              <a:t>S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886415" y="1701573"/>
            <a:ext cx="3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E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356906" y="167047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874788" y="0"/>
            <a:ext cx="5394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Simple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two-level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3124200"/>
            <a:ext cx="3969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simplicity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J</a:t>
            </a:r>
            <a:r>
              <a:rPr lang="es-ES" baseline="-25000" dirty="0" err="1" smtClean="0">
                <a:latin typeface="Roboto Light" pitchFamily="2" charset="0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=0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3121879"/>
            <a:ext cx="3128963" cy="4024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4267200"/>
            <a:ext cx="6170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trace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conservation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5257800"/>
            <a:ext cx="5276850" cy="3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3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60634" y="0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non-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case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223" y="990600"/>
            <a:ext cx="4951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SEE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analytically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35" y="2540001"/>
            <a:ext cx="6155531" cy="8239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4038600"/>
            <a:ext cx="7183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Mean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intensity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modifies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total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population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Anisotropy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directly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alignment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0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65205" y="0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case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223" y="990600"/>
            <a:ext cx="4951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SEE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analytically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7" y="2209800"/>
            <a:ext cx="8051006" cy="8239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4696361"/>
            <a:ext cx="8143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K=Q=0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terms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unchanged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Q ≠ 0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K&gt;0)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terms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dephased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reduced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respect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non-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case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8" y="3276601"/>
            <a:ext cx="4864894" cy="9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50" y="1571612"/>
            <a:ext cx="8143900" cy="421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2384446" y="764704"/>
            <a:ext cx="4375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Scattering</a:t>
            </a:r>
            <a:r>
              <a:rPr lang="es-ES" dirty="0"/>
              <a:t> </a:t>
            </a:r>
            <a:r>
              <a:rPr lang="es-ES" dirty="0" err="1" smtClean="0"/>
              <a:t>polarization</a:t>
            </a:r>
            <a:r>
              <a:rPr lang="es-ES" dirty="0" smtClean="0"/>
              <a:t> + </a:t>
            </a:r>
            <a:r>
              <a:rPr lang="es-ES" dirty="0" err="1" smtClean="0"/>
              <a:t>Hanle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3659731" y="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Schematics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000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2" y="3505200"/>
            <a:ext cx="7010400" cy="2851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09800"/>
            <a:ext cx="6172200" cy="33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35940" y="0"/>
            <a:ext cx="587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all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complex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need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some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help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!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621" y="838200"/>
            <a:ext cx="7920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although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essentially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just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momentum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algebra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mathematically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conceptually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simple)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561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571391"/>
            <a:ext cx="8324850" cy="5677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930480" y="57150"/>
            <a:ext cx="728306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Here comes the help - </a:t>
            </a:r>
            <a:r>
              <a:rPr lang="en-GB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Zeeman Light (HAZEL)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37581" y="6248400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Asensio Ramos et al. (2008)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61760" y="6356122"/>
            <a:ext cx="2220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http://goo.gl/dj2ob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718284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ers_po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8" t="22059" r="11764" b="19275"/>
          <a:stretch/>
        </p:blipFill>
        <p:spPr>
          <a:xfrm>
            <a:off x="248170" y="1447800"/>
            <a:ext cx="4848145" cy="4465262"/>
          </a:xfrm>
          <a:prstGeom prst="rect">
            <a:avLst/>
          </a:prstGeom>
        </p:spPr>
      </p:pic>
      <p:pic>
        <p:nvPicPr>
          <p:cNvPr id="5" name="Picture 4" descr="mir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4568" r="17535" b="4499"/>
          <a:stretch/>
        </p:blipFill>
        <p:spPr>
          <a:xfrm>
            <a:off x="2133599" y="3048000"/>
            <a:ext cx="836048" cy="846755"/>
          </a:xfrm>
          <a:prstGeom prst="ellipse">
            <a:avLst/>
          </a:prstGeom>
          <a:effectLst>
            <a:softEdge rad="203200"/>
          </a:effectLst>
        </p:spPr>
      </p:pic>
      <p:sp>
        <p:nvSpPr>
          <p:cNvPr id="6" name="TextBox 5"/>
          <p:cNvSpPr txBox="1"/>
          <p:nvPr/>
        </p:nvSpPr>
        <p:spPr>
          <a:xfrm>
            <a:off x="5386767" y="1729385"/>
            <a:ext cx="35461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Scattering polarization</a:t>
            </a:r>
          </a:p>
          <a:p>
            <a:endParaRPr lang="en-US" b="1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SiO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 maser</a:t>
            </a:r>
          </a:p>
          <a:p>
            <a:endParaRPr lang="en-US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Typically tangential, but some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are radial because of local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variations of the anisotropy or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7386" y="0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512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691377" y="57150"/>
            <a:ext cx="376126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atomic model for He I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371600" y="50292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962400" y="35814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934200" y="10668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962400" y="12192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838200" y="1371600"/>
            <a:ext cx="21336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573728" y="4857690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2s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2200" y="3408608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2p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838200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0400" y="971490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3p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6528" y="1143000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3s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6200" y="426720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10830 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10400" y="2038290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5876 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93411" y="3737452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3889 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47880" y="2038290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7065 Å</a:t>
            </a:r>
          </a:p>
        </p:txBody>
      </p:sp>
      <p:cxnSp>
        <p:nvCxnSpPr>
          <p:cNvPr id="25" name="Straight Arrow Connector 24"/>
          <p:cNvCxnSpPr/>
          <p:nvPr/>
        </p:nvCxnSpPr>
        <p:spPr bwMode="auto">
          <a:xfrm flipH="1">
            <a:off x="2438400" y="3581400"/>
            <a:ext cx="2590800" cy="1371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5372100" y="1143000"/>
            <a:ext cx="2781300" cy="24098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2590800" y="1543110"/>
            <a:ext cx="2590800" cy="20097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H="1">
            <a:off x="2057400" y="1343055"/>
            <a:ext cx="2876488" cy="36099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5236" name="TextBox 95235"/>
          <p:cNvSpPr txBox="1"/>
          <p:nvPr/>
        </p:nvSpPr>
        <p:spPr>
          <a:xfrm>
            <a:off x="477364" y="5638800"/>
            <a:ext cx="82445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problem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requires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self-consistent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excitation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under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consideration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274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595148"/>
            <a:ext cx="4609600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929454" y="6191928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Trujillo Bueno &amp;</a:t>
            </a:r>
          </a:p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Asensio Ramos (2007)</a:t>
            </a:r>
            <a:endParaRPr lang="es-ES" sz="1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06" y="71435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LIMB</a:t>
            </a:r>
            <a:endParaRPr lang="es-ES" dirty="0">
              <a:solidFill>
                <a:srgbClr val="00FF00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32" y="571480"/>
            <a:ext cx="1148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DISK</a:t>
            </a:r>
          </a:p>
          <a:p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CENTER</a:t>
            </a:r>
            <a:endParaRPr lang="es-ES" dirty="0">
              <a:solidFill>
                <a:srgbClr val="FFFF00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8" y="1571612"/>
            <a:ext cx="33233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Scattering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Incomplete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Paschen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-Back</a:t>
            </a:r>
          </a:p>
          <a:p>
            <a:pPr>
              <a:buFont typeface="Arial" pitchFamily="34" charset="0"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quasi-thin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limit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448528" y="57150"/>
            <a:ext cx="424697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Things you can do with Hazel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94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083028" y="57150"/>
            <a:ext cx="497794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 the </a:t>
            </a:r>
            <a:r>
              <a:rPr lang="en-GB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effect just a curiosity?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69" y="2023646"/>
            <a:ext cx="5197862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4714" y="5833646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Trujillo Bueno et al. (2004)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6110" y="990600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Measure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average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076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083028" y="57150"/>
            <a:ext cx="4977944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 the </a:t>
            </a:r>
            <a:r>
              <a:rPr lang="en-GB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effect just a curiosity?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5181"/>
            <a:ext cx="8382000" cy="4606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8051" y="762000"/>
            <a:ext cx="6607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 I line at 422.7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limb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76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28600" y="838200"/>
            <a:ext cx="5984628" cy="7100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The 2</a:t>
            </a:r>
            <a:r>
              <a:rPr lang="en-GB" baseline="30000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nd</a:t>
            </a:r>
            <a:r>
              <a:rPr lang="en-GB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 solar spectrum is completely different from </a:t>
            </a:r>
          </a:p>
          <a:p>
            <a:pPr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the 1</a:t>
            </a:r>
            <a:r>
              <a:rPr lang="en-GB" baseline="30000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st</a:t>
            </a:r>
            <a:r>
              <a:rPr lang="en-GB" dirty="0" smtClean="0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 solar spectrum</a:t>
            </a:r>
            <a:endParaRPr lang="en-GB" dirty="0">
              <a:solidFill>
                <a:srgbClr val="FFFFFF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3" y="1752600"/>
            <a:ext cx="8515135" cy="3620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6954" y="5410200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Belluzzi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63551" y="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11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3551" y="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</a:t>
            </a:r>
            <a:r>
              <a:rPr lang="es-E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37" y="1143000"/>
            <a:ext cx="4067327" cy="53164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1600" y="6459469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Roboto Light" pitchFamily="2" charset="0"/>
                <a:ea typeface="Roboto Light" pitchFamily="2" charset="0"/>
              </a:rPr>
              <a:t>Casini</a:t>
            </a:r>
            <a:r>
              <a:rPr lang="en-US" sz="1400" dirty="0">
                <a:latin typeface="Roboto Light" pitchFamily="2" charset="0"/>
                <a:ea typeface="Roboto Light" pitchFamily="2" charset="0"/>
              </a:rPr>
              <a:t> et al. 2009</a:t>
            </a:r>
            <a:endParaRPr lang="en-US" sz="1400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26646" y="685800"/>
            <a:ext cx="4690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He 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simultaneously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254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07" name="Group 3"/>
          <p:cNvGrpSpPr>
            <a:grpSpLocks/>
          </p:cNvGrpSpPr>
          <p:nvPr/>
        </p:nvGrpSpPr>
        <p:grpSpPr bwMode="auto">
          <a:xfrm>
            <a:off x="757238" y="762000"/>
            <a:ext cx="2212975" cy="608013"/>
            <a:chOff x="477" y="480"/>
            <a:chExt cx="1394" cy="383"/>
          </a:xfrm>
        </p:grpSpPr>
        <p:sp>
          <p:nvSpPr>
            <p:cNvPr id="98308" name="AutoShape 4"/>
            <p:cNvSpPr>
              <a:spLocks noChangeArrowheads="1"/>
            </p:cNvSpPr>
            <p:nvPr/>
          </p:nvSpPr>
          <p:spPr bwMode="auto">
            <a:xfrm>
              <a:off x="480" y="480"/>
              <a:ext cx="1392" cy="384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09" name="Text Box 5"/>
            <p:cNvSpPr txBox="1">
              <a:spLocks noChangeArrowheads="1"/>
            </p:cNvSpPr>
            <p:nvPr/>
          </p:nvSpPr>
          <p:spPr bwMode="auto">
            <a:xfrm>
              <a:off x="477" y="528"/>
              <a:ext cx="137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Radiation field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Radiation field anisotropy</a:t>
              </a:r>
            </a:p>
          </p:txBody>
        </p:sp>
      </p:grpSp>
      <p:grpSp>
        <p:nvGrpSpPr>
          <p:cNvPr id="98310" name="Group 6"/>
          <p:cNvGrpSpPr>
            <a:grpSpLocks/>
          </p:cNvGrpSpPr>
          <p:nvPr/>
        </p:nvGrpSpPr>
        <p:grpSpPr bwMode="auto">
          <a:xfrm>
            <a:off x="3352798" y="1981201"/>
            <a:ext cx="1066800" cy="762001"/>
            <a:chOff x="2112" y="1248"/>
            <a:chExt cx="672" cy="480"/>
          </a:xfrm>
        </p:grpSpPr>
        <p:sp>
          <p:nvSpPr>
            <p:cNvPr id="98311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12" name="Text Box 8"/>
            <p:cNvSpPr txBox="1">
              <a:spLocks noChangeArrowheads="1"/>
            </p:cNvSpPr>
            <p:nvPr/>
          </p:nvSpPr>
          <p:spPr bwMode="auto">
            <a:xfrm>
              <a:off x="2157" y="1329"/>
              <a:ext cx="610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grpSp>
        <p:nvGrpSpPr>
          <p:cNvPr id="98313" name="Group 9"/>
          <p:cNvGrpSpPr>
            <a:grpSpLocks/>
          </p:cNvGrpSpPr>
          <p:nvPr/>
        </p:nvGrpSpPr>
        <p:grpSpPr bwMode="auto">
          <a:xfrm>
            <a:off x="990600" y="2133602"/>
            <a:ext cx="1676401" cy="457201"/>
            <a:chOff x="624" y="1344"/>
            <a:chExt cx="1056" cy="288"/>
          </a:xfrm>
        </p:grpSpPr>
        <p:sp>
          <p:nvSpPr>
            <p:cNvPr id="98314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15" name="Text Box 11"/>
            <p:cNvSpPr txBox="1">
              <a:spLocks noChangeArrowheads="1"/>
            </p:cNvSpPr>
            <p:nvPr/>
          </p:nvSpPr>
          <p:spPr bwMode="auto">
            <a:xfrm>
              <a:off x="672" y="1375"/>
              <a:ext cx="89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B, ,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th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mac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a</a:t>
              </a:r>
            </a:p>
          </p:txBody>
        </p:sp>
      </p:grpSp>
      <p:grpSp>
        <p:nvGrpSpPr>
          <p:cNvPr id="98316" name="Group 12"/>
          <p:cNvGrpSpPr>
            <a:grpSpLocks/>
          </p:cNvGrpSpPr>
          <p:nvPr/>
        </p:nvGrpSpPr>
        <p:grpSpPr bwMode="auto">
          <a:xfrm>
            <a:off x="4876800" y="2133600"/>
            <a:ext cx="1647825" cy="455613"/>
            <a:chOff x="3072" y="1344"/>
            <a:chExt cx="1038" cy="287"/>
          </a:xfrm>
        </p:grpSpPr>
        <p:sp>
          <p:nvSpPr>
            <p:cNvPr id="98317" name="AutoShape 13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18" name="Text Box 14"/>
            <p:cNvSpPr txBox="1">
              <a:spLocks noChangeArrowheads="1"/>
            </p:cNvSpPr>
            <p:nvPr/>
          </p:nvSpPr>
          <p:spPr bwMode="auto">
            <a:xfrm>
              <a:off x="3072" y="1392"/>
              <a:ext cx="103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98319" name="Group 15"/>
          <p:cNvGrpSpPr>
            <a:grpSpLocks/>
          </p:cNvGrpSpPr>
          <p:nvPr/>
        </p:nvGrpSpPr>
        <p:grpSpPr bwMode="auto">
          <a:xfrm>
            <a:off x="4191000" y="3200400"/>
            <a:ext cx="1979613" cy="684213"/>
            <a:chOff x="2640" y="2016"/>
            <a:chExt cx="1247" cy="431"/>
          </a:xfrm>
        </p:grpSpPr>
        <p:sp>
          <p:nvSpPr>
            <p:cNvPr id="98320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21" name="Text Box 17"/>
            <p:cNvSpPr txBox="1">
              <a:spLocks noChangeArrowheads="1"/>
            </p:cNvSpPr>
            <p:nvPr/>
          </p:nvSpPr>
          <p:spPr bwMode="auto">
            <a:xfrm>
              <a:off x="2823" y="2064"/>
              <a:ext cx="853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98322" name="Group 18"/>
          <p:cNvGrpSpPr>
            <a:grpSpLocks/>
          </p:cNvGrpSpPr>
          <p:nvPr/>
        </p:nvGrpSpPr>
        <p:grpSpPr bwMode="auto">
          <a:xfrm>
            <a:off x="7010400" y="2133600"/>
            <a:ext cx="1598613" cy="455613"/>
            <a:chOff x="4416" y="1344"/>
            <a:chExt cx="1007" cy="287"/>
          </a:xfrm>
        </p:grpSpPr>
        <p:sp>
          <p:nvSpPr>
            <p:cNvPr id="98323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8324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5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98325" name="AutoShape 21"/>
          <p:cNvSpPr>
            <a:spLocks noChangeArrowheads="1"/>
          </p:cNvSpPr>
          <p:nvPr/>
        </p:nvSpPr>
        <p:spPr bwMode="auto">
          <a:xfrm>
            <a:off x="3733800" y="4648200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Symbol" pitchFamily="18" charset="2"/>
                <a:ea typeface="Roboto Light" pitchFamily="2" charset="0"/>
              </a:rPr>
              <a:t>c</a:t>
            </a:r>
            <a:r>
              <a:rPr lang="en-GB" sz="1400" dirty="0" smtClean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98326" name="AutoShape 22"/>
          <p:cNvSpPr>
            <a:spLocks noChangeArrowheads="1"/>
          </p:cNvSpPr>
          <p:nvPr/>
        </p:nvSpPr>
        <p:spPr bwMode="auto">
          <a:xfrm>
            <a:off x="6705600" y="3276600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27" name="Text Box 23"/>
          <p:cNvSpPr txBox="1">
            <a:spLocks noChangeArrowheads="1"/>
          </p:cNvSpPr>
          <p:nvPr/>
        </p:nvSpPr>
        <p:spPr bwMode="auto">
          <a:xfrm>
            <a:off x="6735763" y="3354388"/>
            <a:ext cx="212459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</a:t>
            </a:r>
            <a:r>
              <a:rPr lang="en-GB" sz="1400" dirty="0" smtClean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(</a:t>
            </a:r>
            <a:r>
              <a:rPr lang="en-GB" sz="1400" dirty="0" smtClean="0">
                <a:solidFill>
                  <a:srgbClr val="000000"/>
                </a:solidFill>
                <a:latin typeface="Symbol" pitchFamily="18" charset="2"/>
                <a:ea typeface="Roboto Light" pitchFamily="2" charset="0"/>
              </a:rPr>
              <a:t>c</a:t>
            </a:r>
            <a:r>
              <a:rPr lang="en-GB" sz="1400" dirty="0" smtClean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98328" name="AutoShape 24"/>
          <p:cNvSpPr>
            <a:spLocks noChangeArrowheads="1"/>
          </p:cNvSpPr>
          <p:nvPr/>
        </p:nvSpPr>
        <p:spPr bwMode="auto">
          <a:xfrm>
            <a:off x="3962400" y="6248400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98329" name="AutoShape 25"/>
          <p:cNvSpPr>
            <a:spLocks noChangeArrowheads="1"/>
          </p:cNvSpPr>
          <p:nvPr/>
        </p:nvSpPr>
        <p:spPr bwMode="auto">
          <a:xfrm>
            <a:off x="609600" y="4876800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98330" name="AutoShape 26"/>
          <p:cNvSpPr>
            <a:spLocks noChangeArrowheads="1"/>
          </p:cNvSpPr>
          <p:nvPr/>
        </p:nvSpPr>
        <p:spPr bwMode="auto">
          <a:xfrm>
            <a:off x="1676400" y="16002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1" name="AutoShape 27"/>
          <p:cNvSpPr>
            <a:spLocks noChangeArrowheads="1"/>
          </p:cNvSpPr>
          <p:nvPr/>
        </p:nvSpPr>
        <p:spPr bwMode="auto">
          <a:xfrm>
            <a:off x="2819400" y="2286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2" name="AutoShape 28"/>
          <p:cNvSpPr>
            <a:spLocks noChangeArrowheads="1"/>
          </p:cNvSpPr>
          <p:nvPr/>
        </p:nvSpPr>
        <p:spPr bwMode="auto">
          <a:xfrm>
            <a:off x="4495800" y="2286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3" name="AutoShape 29"/>
          <p:cNvSpPr>
            <a:spLocks noChangeArrowheads="1"/>
          </p:cNvSpPr>
          <p:nvPr/>
        </p:nvSpPr>
        <p:spPr bwMode="auto">
          <a:xfrm>
            <a:off x="6553200" y="2286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4" name="AutoShape 30"/>
          <p:cNvSpPr>
            <a:spLocks noChangeArrowheads="1"/>
          </p:cNvSpPr>
          <p:nvPr/>
        </p:nvSpPr>
        <p:spPr bwMode="auto">
          <a:xfrm>
            <a:off x="7620000" y="27432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5" name="AutoShape 31"/>
          <p:cNvSpPr>
            <a:spLocks noChangeArrowheads="1"/>
          </p:cNvSpPr>
          <p:nvPr/>
        </p:nvSpPr>
        <p:spPr bwMode="auto">
          <a:xfrm>
            <a:off x="6172200" y="34290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6" name="AutoShape 32"/>
          <p:cNvSpPr>
            <a:spLocks noChangeArrowheads="1"/>
          </p:cNvSpPr>
          <p:nvPr/>
        </p:nvSpPr>
        <p:spPr bwMode="auto">
          <a:xfrm>
            <a:off x="2971800" y="5029200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7" name="AutoShape 33"/>
          <p:cNvSpPr>
            <a:spLocks noChangeArrowheads="1"/>
          </p:cNvSpPr>
          <p:nvPr/>
        </p:nvSpPr>
        <p:spPr bwMode="auto">
          <a:xfrm>
            <a:off x="4648200" y="57150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8" name="AutoShape 34"/>
          <p:cNvSpPr>
            <a:spLocks noChangeArrowheads="1"/>
          </p:cNvSpPr>
          <p:nvPr/>
        </p:nvSpPr>
        <p:spPr bwMode="auto">
          <a:xfrm>
            <a:off x="7620000" y="40386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39" name="AutoShape 35"/>
          <p:cNvSpPr>
            <a:spLocks noChangeArrowheads="1"/>
          </p:cNvSpPr>
          <p:nvPr/>
        </p:nvSpPr>
        <p:spPr bwMode="auto">
          <a:xfrm flipH="1">
            <a:off x="1295400" y="5638800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40" name="Text Box 36"/>
          <p:cNvSpPr txBox="1">
            <a:spLocks noChangeArrowheads="1"/>
          </p:cNvSpPr>
          <p:nvPr/>
        </p:nvSpPr>
        <p:spPr bwMode="auto">
          <a:xfrm>
            <a:off x="5029200" y="5645150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98341" name="Text Box 37"/>
          <p:cNvSpPr txBox="1">
            <a:spLocks noChangeArrowheads="1"/>
          </p:cNvSpPr>
          <p:nvPr/>
        </p:nvSpPr>
        <p:spPr bwMode="auto">
          <a:xfrm>
            <a:off x="3048000" y="4632325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98342" name="AutoShape 38"/>
          <p:cNvSpPr>
            <a:spLocks noChangeArrowheads="1"/>
          </p:cNvSpPr>
          <p:nvPr/>
        </p:nvSpPr>
        <p:spPr bwMode="auto">
          <a:xfrm>
            <a:off x="6858000" y="4648200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98343" name="AutoShape 39"/>
          <p:cNvSpPr>
            <a:spLocks noChangeArrowheads="1"/>
          </p:cNvSpPr>
          <p:nvPr/>
        </p:nvSpPr>
        <p:spPr bwMode="auto">
          <a:xfrm>
            <a:off x="7239000" y="6248400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98344" name="AutoShape 40"/>
          <p:cNvSpPr>
            <a:spLocks noChangeArrowheads="1"/>
          </p:cNvSpPr>
          <p:nvPr/>
        </p:nvSpPr>
        <p:spPr bwMode="auto">
          <a:xfrm>
            <a:off x="7620000" y="57150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45" name="AutoShape 41"/>
          <p:cNvSpPr>
            <a:spLocks noChangeArrowheads="1"/>
          </p:cNvSpPr>
          <p:nvPr/>
        </p:nvSpPr>
        <p:spPr bwMode="auto">
          <a:xfrm>
            <a:off x="6248400" y="5029200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46" name="AutoShape 42"/>
          <p:cNvSpPr>
            <a:spLocks noChangeArrowheads="1"/>
          </p:cNvSpPr>
          <p:nvPr/>
        </p:nvSpPr>
        <p:spPr bwMode="auto">
          <a:xfrm>
            <a:off x="1600200" y="2895600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47" name="Text Box 43"/>
          <p:cNvSpPr txBox="1">
            <a:spLocks noChangeArrowheads="1"/>
          </p:cNvSpPr>
          <p:nvPr/>
        </p:nvSpPr>
        <p:spPr bwMode="auto">
          <a:xfrm>
            <a:off x="6248400" y="4648200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98348" name="Text Box 44"/>
          <p:cNvSpPr txBox="1">
            <a:spLocks noChangeArrowheads="1"/>
          </p:cNvSpPr>
          <p:nvPr/>
        </p:nvSpPr>
        <p:spPr bwMode="auto">
          <a:xfrm>
            <a:off x="7920038" y="5638800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98349" name="Rectangle 45"/>
          <p:cNvSpPr>
            <a:spLocks noChangeArrowheads="1"/>
          </p:cNvSpPr>
          <p:nvPr/>
        </p:nvSpPr>
        <p:spPr bwMode="auto">
          <a:xfrm>
            <a:off x="685800" y="2057400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50" name="Rectangle 46"/>
          <p:cNvSpPr>
            <a:spLocks noChangeArrowheads="1"/>
          </p:cNvSpPr>
          <p:nvPr/>
        </p:nvSpPr>
        <p:spPr bwMode="auto">
          <a:xfrm>
            <a:off x="457200" y="4800600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8352" name="Text Box 48"/>
          <p:cNvSpPr txBox="1">
            <a:spLocks noChangeArrowheads="1"/>
          </p:cNvSpPr>
          <p:nvPr/>
        </p:nvSpPr>
        <p:spPr bwMode="auto">
          <a:xfrm>
            <a:off x="2523332" y="57150"/>
            <a:ext cx="409733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procedure (Hazel)</a:t>
            </a:r>
          </a:p>
        </p:txBody>
      </p:sp>
    </p:spTree>
    <p:extLst>
      <p:ext uri="{BB962C8B-B14F-4D97-AF65-F5344CB8AC3E}">
        <p14:creationId xmlns:p14="http://schemas.microsoft.com/office/powerpoint/2010/main" val="1243452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2584450" y="66675"/>
            <a:ext cx="39751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Hazel - Stokes inversion option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728663"/>
            <a:ext cx="435292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784225"/>
            <a:ext cx="4337050" cy="522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360363" y="6530975"/>
            <a:ext cx="654208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1500" dirty="0">
                <a:solidFill>
                  <a:srgbClr val="FFFFFF"/>
                </a:solidFill>
                <a:latin typeface="Courier New" pitchFamily="49" charset="0"/>
              </a:rPr>
              <a:t>https://</a:t>
            </a:r>
            <a:r>
              <a:rPr lang="en-GB" sz="1500" dirty="0" smtClean="0">
                <a:solidFill>
                  <a:srgbClr val="FFFFFF"/>
                </a:solidFill>
                <a:latin typeface="Courier New" pitchFamily="49" charset="0"/>
              </a:rPr>
              <a:t>github.com/aasensio/hazel</a:t>
            </a:r>
            <a:endParaRPr lang="en-GB" sz="1500" dirty="0">
              <a:solidFill>
                <a:srgbClr val="FFFFFF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551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476250"/>
            <a:ext cx="4137025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476250"/>
            <a:ext cx="4197350" cy="300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38100" y="66675"/>
            <a:ext cx="90678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GB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m.f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in </a:t>
            </a: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chromosphere is smoother than in the photosphere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7563"/>
            <a:ext cx="4121150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3357563"/>
            <a:ext cx="4179887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3719513" y="3138488"/>
            <a:ext cx="1635125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1600" b="1">
                <a:solidFill>
                  <a:srgbClr val="FF0000"/>
                </a:solidFill>
              </a:rPr>
              <a:t>Chromosphere</a:t>
            </a:r>
          </a:p>
        </p:txBody>
      </p:sp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3756025" y="6019800"/>
            <a:ext cx="14287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392113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587375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782638" indent="-195263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979488" indent="-196850" defTabSz="407988"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</a:pPr>
            <a:r>
              <a:rPr lang="en-GB" sz="1600" b="1">
                <a:solidFill>
                  <a:srgbClr val="FF0000"/>
                </a:solidFill>
              </a:rPr>
              <a:t>Photosphere</a:t>
            </a:r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5407025" y="6477000"/>
            <a:ext cx="3736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Asensio Ramos &amp; Trujillo Bueno (2010)</a:t>
            </a:r>
          </a:p>
        </p:txBody>
      </p:sp>
    </p:spTree>
    <p:extLst>
      <p:ext uri="{BB962C8B-B14F-4D97-AF65-F5344CB8AC3E}">
        <p14:creationId xmlns:p14="http://schemas.microsoft.com/office/powerpoint/2010/main" val="6123716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6553200" y="5943600"/>
            <a:ext cx="17764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400" dirty="0" err="1" smtClean="0"/>
              <a:t>Solanki</a:t>
            </a:r>
            <a:r>
              <a:rPr lang="es-ES" sz="1400" dirty="0" smtClean="0"/>
              <a:t> et al. (2003)</a:t>
            </a:r>
            <a:endParaRPr lang="es-E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3" y="1066800"/>
            <a:ext cx="7300875" cy="47577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747" y="0"/>
            <a:ext cx="864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3D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topology</a:t>
            </a:r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reconstructed</a:t>
            </a:r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sz="2400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observations</a:t>
            </a:r>
            <a:endParaRPr lang="es-ES" sz="2400" dirty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986280" y="1799219"/>
            <a:ext cx="5795520" cy="3372428"/>
          </a:xfrm>
          <a:prstGeom prst="ellipse">
            <a:avLst/>
          </a:prstGeom>
          <a:solidFill>
            <a:srgbClr val="F5A9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econd_solar_spectru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7" y="2743200"/>
            <a:ext cx="5922253" cy="381053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299228" y="1751917"/>
            <a:ext cx="1197059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3305645" y="1751917"/>
            <a:ext cx="1197059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67386" y="0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0" y="838200"/>
            <a:ext cx="32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second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spectrum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5" name="Imagen 1"/>
          <p:cNvPicPr>
            <a:picLocks noChangeAspect="1"/>
          </p:cNvPicPr>
          <p:nvPr/>
        </p:nvPicPr>
        <p:blipFill>
          <a:blip r:embed="rId3"/>
          <a:srcRect t="5975"/>
          <a:stretch>
            <a:fillRect/>
          </a:stretch>
        </p:blipFill>
        <p:spPr bwMode="auto">
          <a:xfrm>
            <a:off x="3175" y="1412875"/>
            <a:ext cx="9140825" cy="544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6" name="Text Box 10"/>
          <p:cNvSpPr txBox="1">
            <a:spLocks noChangeArrowheads="1"/>
          </p:cNvSpPr>
          <p:nvPr/>
        </p:nvSpPr>
        <p:spPr bwMode="auto">
          <a:xfrm>
            <a:off x="1181100" y="65088"/>
            <a:ext cx="6781800" cy="390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algn="ctr" defTabSz="407988"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 field in spicules change with position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1627" name="Text Box 11"/>
          <p:cNvSpPr txBox="1">
            <a:spLocks noChangeArrowheads="1"/>
          </p:cNvSpPr>
          <p:nvPr/>
        </p:nvSpPr>
        <p:spPr bwMode="auto">
          <a:xfrm>
            <a:off x="34925" y="6477000"/>
            <a:ext cx="40761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400" dirty="0">
                <a:latin typeface="Roboto Light" pitchFamily="2" charset="0"/>
                <a:ea typeface="Roboto Light" pitchFamily="2" charset="0"/>
              </a:rPr>
              <a:t>Centeno, Trujillo Bueno &amp; Asensio Ramos (2010)</a:t>
            </a:r>
          </a:p>
        </p:txBody>
      </p:sp>
    </p:spTree>
    <p:extLst>
      <p:ext uri="{BB962C8B-B14F-4D97-AF65-F5344CB8AC3E}">
        <p14:creationId xmlns:p14="http://schemas.microsoft.com/office/powerpoint/2010/main" val="531405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2786050" y="6477000"/>
            <a:ext cx="60690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Martínez González, Asensio Ramos, Manso Sainz, </a:t>
            </a:r>
            <a:r>
              <a:rPr lang="es-ES" sz="1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Belluzzi</a:t>
            </a:r>
            <a:r>
              <a:rPr lang="es-ES" sz="1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&amp; Beck 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(2012</a:t>
            </a:r>
            <a:r>
              <a:rPr lang="es-ES" sz="1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  <a:endParaRPr lang="es-ES" sz="1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 descr="mapas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2857496"/>
            <a:ext cx="4164741" cy="35719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 descr="pix_207_30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334" y="1142984"/>
            <a:ext cx="4709260" cy="3829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107257" y="76200"/>
            <a:ext cx="6929486" cy="544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32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Strange guys are always around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11" name="Shape 10"/>
          <p:cNvCxnSpPr/>
          <p:nvPr/>
        </p:nvCxnSpPr>
        <p:spPr>
          <a:xfrm rot="10800000" flipV="1">
            <a:off x="3643308" y="2357430"/>
            <a:ext cx="720027" cy="2228692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58217" y="5445224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Signatures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orientation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0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.mpe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3863" y="428604"/>
            <a:ext cx="8296275" cy="5715000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04497" y="66675"/>
            <a:ext cx="6735007" cy="390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07988"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</a:pPr>
            <a:r>
              <a:rPr lang="en-GB" sz="22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Physical properties in prominences – Four snapshots</a:t>
            </a:r>
            <a:endParaRPr lang="en-GB" sz="22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6380" y="6143644"/>
            <a:ext cx="3893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TIP </a:t>
            </a:r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observations+PHazel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inversions</a:t>
            </a:r>
            <a:endParaRPr lang="es-ES" sz="1800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Martínez González et al. (2015)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4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548701" y="57150"/>
            <a:ext cx="404659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effect in coronal lines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1940" y="6367046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Tomczyk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(2004)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89" y="539484"/>
            <a:ext cx="6464821" cy="58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2810669" y="65088"/>
            <a:ext cx="3522663" cy="390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algn="ctr" defTabSz="407988" hangingPunct="0">
              <a:lnSpc>
                <a:spcPct val="93000"/>
              </a:lnSpc>
              <a:buClr>
                <a:srgbClr val="FFFFFF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Hazel inversions (filaments)</a:t>
            </a:r>
          </a:p>
        </p:txBody>
      </p:sp>
      <p:pic>
        <p:nvPicPr>
          <p:cNvPr id="115716" name="Imagen 8" descr="trujillobueno-fig-extra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557338"/>
            <a:ext cx="8977313" cy="2057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15717" name="2005-07-07-AR10786-gb+hac+haw+had.mpg" descr="/Users/jtbueno/JTB/YUKIO-ANDRES-JAVIER/2005-07-07-AR10786-gb+hac+haw+had.mpg">
            <a:hlinkClick r:id="" action="ppaction://media"/>
          </p:cNvPr>
          <p:cNvPicPr>
            <a:picLocks noRot="1" noChangeAspect="1" noChangeArrowheads="1"/>
          </p:cNvPicPr>
          <p:nvPr>
            <a:quickTimeFile r:link="rId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767138"/>
            <a:ext cx="29718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9" name="Line 7"/>
          <p:cNvSpPr>
            <a:spLocks noChangeShapeType="1"/>
          </p:cNvSpPr>
          <p:nvPr/>
        </p:nvSpPr>
        <p:spPr bwMode="auto">
          <a:xfrm flipH="1">
            <a:off x="5651499" y="3068960"/>
            <a:ext cx="504031" cy="136810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115720" name="CuadroTexto 7"/>
          <p:cNvSpPr txBox="1">
            <a:spLocks noChangeArrowheads="1"/>
          </p:cNvSpPr>
          <p:nvPr/>
        </p:nvSpPr>
        <p:spPr bwMode="auto">
          <a:xfrm>
            <a:off x="100013" y="3716338"/>
            <a:ext cx="1231900" cy="641350"/>
          </a:xfrm>
          <a:prstGeom prst="rect">
            <a:avLst/>
          </a:prstGeom>
          <a:solidFill>
            <a:srgbClr val="FF9900"/>
          </a:solidFill>
          <a:ln w="158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s-ES_tradnl" sz="1800" b="1" dirty="0">
                <a:solidFill>
                  <a:schemeClr val="tx1"/>
                </a:solidFill>
                <a:ea typeface="ＭＳ Ｐゴシック" pitchFamily="-109" charset="-128"/>
              </a:rPr>
              <a:t>B = 750 G</a:t>
            </a:r>
          </a:p>
          <a:p>
            <a:pPr algn="ctr" eaLnBrk="0" hangingPunct="0"/>
            <a:r>
              <a:rPr lang="es-ES_tradnl" sz="1800" b="1" dirty="0">
                <a:solidFill>
                  <a:schemeClr val="tx1"/>
                </a:solidFill>
                <a:latin typeface="Symbol" pitchFamily="18" charset="2"/>
                <a:ea typeface="ＭＳ Ｐゴシック" pitchFamily="-109" charset="-128"/>
              </a:rPr>
              <a:t>q</a:t>
            </a:r>
            <a:r>
              <a:rPr lang="es-ES_tradnl" sz="1800" b="1" dirty="0">
                <a:solidFill>
                  <a:schemeClr val="tx1"/>
                </a:solidFill>
                <a:ea typeface="ＭＳ Ｐゴシック" pitchFamily="-109" charset="-128"/>
              </a:rPr>
              <a:t>=97º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520" y="4881563"/>
            <a:ext cx="23471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no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signature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54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571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268837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214820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147546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131111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41740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265256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257791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230602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321671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337452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249346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347994" y="3892247"/>
            <a:ext cx="4033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Scattered light – linearly polarized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507178" y="3530848"/>
            <a:ext cx="0" cy="910697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 noChangeAspect="1"/>
          </p:cNvCxnSpPr>
          <p:nvPr/>
        </p:nvCxnSpPr>
        <p:spPr>
          <a:xfrm>
            <a:off x="6514955" y="2106514"/>
            <a:ext cx="0" cy="1147188"/>
          </a:xfrm>
          <a:prstGeom prst="line">
            <a:avLst/>
          </a:prstGeom>
          <a:ln w="571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249346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893473" y="2688374"/>
            <a:ext cx="1242010" cy="21871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616897" y="1570134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>
                <a:latin typeface="Roboto Light" pitchFamily="2" charset="0"/>
                <a:ea typeface="Roboto Light" pitchFamily="2" charset="0"/>
              </a:rPr>
              <a:t>A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tom as 3 damped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linear oscillators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6999" y="5616714"/>
            <a:ext cx="8910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The light excites the z and x oscillators. They de-excite as a damped process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lifetime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1/A)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emit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observe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z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9773" y="0"/>
            <a:ext cx="6904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Classical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interpretation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36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268837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214820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147546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131111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41740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265256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257791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230602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321671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337452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249346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347994" y="3892247"/>
            <a:ext cx="4033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Scattered light – linearly polarized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507178" y="3530848"/>
            <a:ext cx="0" cy="910697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249346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07887" y="0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Change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basis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8822" y="2286000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9800" y="2335005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9500000" flipH="1">
            <a:off x="6652049" y="2393386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840000">
            <a:off x="6110259" y="2501989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2654" y="5486400"/>
            <a:ext cx="83070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change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basis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leaves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everything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</a:rPr>
              <a:t>unchanged</a:t>
            </a:r>
            <a:r>
              <a:rPr lang="es-ES_tradnl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there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must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exist</a:t>
            </a:r>
            <a:endParaRPr lang="es-ES_tradnl" dirty="0" smtClean="0"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phase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relation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between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two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circular (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equally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excited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)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oscillators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so </a:t>
            </a:r>
          </a:p>
          <a:p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that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result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is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that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electron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oscillates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in </a:t>
            </a:r>
            <a:r>
              <a:rPr lang="es-ES_tradnl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_tradnl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z axis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17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268837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214820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147546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131111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41740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265256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257791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230602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321671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337452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249346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3078090" y="3616842"/>
            <a:ext cx="429088" cy="824704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249346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36452" y="0"/>
            <a:ext cx="447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Change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basis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8822" y="2286000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9800" y="2335005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9500000" flipH="1">
            <a:off x="6652049" y="2393386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840000">
            <a:off x="6110259" y="2501989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2654" y="5486400"/>
            <a:ext cx="80281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dephases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circular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oscillators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resulting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rotates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also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decreases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05400" y="2923403"/>
            <a:ext cx="832102" cy="367244"/>
          </a:xfrm>
          <a:prstGeom prst="straightConnector1">
            <a:avLst/>
          </a:prstGeom>
          <a:ln w="76200" cmpd="sng"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23808" y="3220446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B</a:t>
            </a:r>
            <a:endParaRPr lang="en-US" sz="2400" b="1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1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56815" y="1834464"/>
            <a:ext cx="7196954" cy="7299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 flipV="1">
            <a:off x="2654592" y="1294292"/>
            <a:ext cx="5182391" cy="2175288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523137" y="621551"/>
            <a:ext cx="0" cy="24258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137" y="45720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90832" y="332017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6983" y="1798651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29423" y="1724005"/>
            <a:ext cx="782815" cy="32858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515395" y="1452111"/>
            <a:ext cx="0" cy="91069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667" y="236280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Non-polarized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incident light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9430116">
            <a:off x="3872083" y="2520616"/>
            <a:ext cx="978408" cy="484632"/>
          </a:xfrm>
          <a:prstGeom prst="rightArrow">
            <a:avLst/>
          </a:prstGeom>
          <a:solidFill>
            <a:srgbClr val="99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099682" y="1639554"/>
            <a:ext cx="978408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3078090" y="2762932"/>
            <a:ext cx="429088" cy="824704"/>
          </a:xfrm>
          <a:prstGeom prst="straightConnector1">
            <a:avLst/>
          </a:prstGeom>
          <a:ln>
            <a:solidFill>
              <a:srgbClr val="72BFC5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 noChangeAspect="1"/>
          </p:cNvCxnSpPr>
          <p:nvPr/>
        </p:nvCxnSpPr>
        <p:spPr>
          <a:xfrm flipV="1">
            <a:off x="6010257" y="1639554"/>
            <a:ext cx="1009396" cy="423690"/>
          </a:xfrm>
          <a:prstGeom prst="line">
            <a:avLst/>
          </a:prstGeom>
          <a:ln w="57150" cmpd="sng">
            <a:solidFill>
              <a:srgbClr val="9BBB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2690" y="0"/>
            <a:ext cx="5498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Hanle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Rotation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8822" y="1432090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9800" y="1481095"/>
            <a:ext cx="914400" cy="914400"/>
          </a:xfrm>
          <a:prstGeom prst="ellipse">
            <a:avLst/>
          </a:prstGeom>
          <a:noFill/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9500000" flipH="1">
            <a:off x="6652049" y="1539476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840000">
            <a:off x="6110259" y="1648079"/>
            <a:ext cx="202076" cy="14268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05400" y="2069493"/>
            <a:ext cx="832102" cy="367244"/>
          </a:xfrm>
          <a:prstGeom prst="straightConnector1">
            <a:avLst/>
          </a:prstGeom>
          <a:ln w="76200" cmpd="sng">
            <a:solidFill>
              <a:srgbClr val="72BFC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23808" y="2366536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B</a:t>
            </a:r>
            <a:endParaRPr lang="en-US" sz="2400" b="1" dirty="0" err="1" smtClean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8" name="Picture 27" descr="rosette1.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26521" r="10478" b="46881"/>
          <a:stretch/>
        </p:blipFill>
        <p:spPr>
          <a:xfrm>
            <a:off x="1225485" y="3872362"/>
            <a:ext cx="6693031" cy="29149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4" name="Straight Connector 3"/>
          <p:cNvCxnSpPr/>
          <p:nvPr/>
        </p:nvCxnSpPr>
        <p:spPr bwMode="auto">
          <a:xfrm>
            <a:off x="2934461" y="4267200"/>
            <a:ext cx="4168761" cy="17526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194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_{M M'} = \langle JM | \rho | JM' \rangle\]&#10;&#10;&#10;\end{document}"/>
  <p:tag name="IGUANATEXSIZE" val="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1_0 = \frac{1}{\sqrt{2}} \left[&#10;\rho_{1,1}-\rho_{-1,-1}\right]\]&#10;&#10;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1_0\]&#10;&#10;&#10;\end{document}"/>
  <p:tag name="IGUANATEXSIZE" val="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J^K_Q(\nu) = \oint \frac{d\Omega}{4\pi}&#10;\sum_{i=0}^3 T^K_Q(i,\Omega) S_i(\nu,\Omega)\]&#10;&#10;&#10;\end{document}"/>
  <p:tag name="IGUANATEXSIZE" val="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J^0_0(\nu) = \oint \frac{d\Omega}{4\pi}&#10;I(\nu,\Omega)\]&#10;&#10;&#10;\end{document}"/>
  <p:tag name="IGUANATEXSIZE" val="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J^2_0(\nu) = \frac{1}{2\sqrt{2}} &#10;\oint \frac{d\Omega}{4\pi} (3 \cos^2 \theta-1) I(\nu,\Omega) - 3\sin^2 \theta Q(\nu,\Omega)\]&#10;&#10;&#10;\end{document}"/>
  <p:tag name="IGUANATEXSIZE" val="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J^1_0(\nu) = \sqrt{\frac{3}{2}} &#10;\oint \frac{d\Omega}{4\pi} \cos \theta V(\nu,\Omega)\]&#10;&#10;&#10;\end{document}"/>
  <p:tag name="IGUANATEXSIZE" val="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J^2_0(\nu) = \frac{1}{2\sqrt{2}} &#10;\oint \frac{d\Omega}{4\pi} (3 \cos^2 \theta-1) I(\nu,\Omega) - 3\sin^2 \theta Q(\nu,\Omega)\]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heta &gt; \theta_{VB} \to J^2_0 &lt; 0\]&#10;&#10;&#10;\end{document}"/>
  <p:tag name="IGUANATEXSIZE" val="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heta &lt; \theta_{VB} \to J^2_0 &gt; 0\]&#10;&#10;&#10;\end{document}"/>
  <p:tag name="IGUANATEXSIZE" val="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os \theta_{VB} = \sqrt{\frac{1}{3}}\]&#10;&#10;&#10;\end{document}"/>
  <p:tag name="IGUANATEXSIZE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K_Q(J) = \sum_{M M'}&#10;(-1)^{J-M} \sqrt{2K+1} \left(&#10;\begin{array}{ccc}&#10;J &amp; J &amp; K \\&#10;M &amp; -M' &amp; -Q&#10;\end{array}&#10;\right) \rho_{M M'}\]&#10;&#10;&#10;\end{document}"/>
  <p:tag name="IGUANATEXSIZE" val="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rho^K_Q(J_l) = \rho^0_0(J_l) \delta_{K0} \delta_{Q0}\]&#10;&#10;&#10;\end{document}"/>
  <p:tag name="IGUANATEXSIZE" val="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sqrt{2J_l+1} \rho^0_0(J_l) + \sqrt{2J_u+1} \rho^0_0(J_u) =1\]&#10;&#10;&#10;\end{document}"/>
  <p:tag name="IGUANATEXSIZ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\rho^K_Q(J_u)}{\rho^0_0(J_u)} = \sqrt{\frac{2J_l+1}{2J_u+1}}&#10;\frac{B_{lu}}{A_{ul}} \omega_{J_u J_l}^{(K)} (-1)^Q J^K_{-Q}(\nu_0)\]&#10;&#10;&#10;\end{document}"/>
  <p:tag name="IGUANATEXSIZE" val="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\rho^K_Q(J_u)}{\rho^0_0(J_u)} = \sqrt{\frac{2J_l+1}{2J_u+1}}&#10;\frac{B_{lu}}{A_{ul}+2\pi i \nu_L g_{J_u} Q} \omega_{J_u J_l}^{(K)} (-1)^Q J^K_{-Q}(\nu_0)\]&#10;&#10;&#10;\end{document}"/>
  <p:tag name="IGUANATEXSIZE" val="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frac{\rho^K_Q(J_u)}{\rho^0_0(J_u)} = &#10;\frac{1}{1+iQ H_u} \left[\frac{\rho^K_Q(J_u)}{\rho^0_0(J_u)}\right]_{B=0}\]&#10;&#10;&#10;\end{document}"/>
  <p:tag name="IGUANATEXSIZE" val="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K=0 \to Q=0 \to \rho^0_0\]&#10;&#10;&#10;\end{document}"/>
  <p:tag name="IGUANATEXSIZ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K=1 \to Q=-1,0,1 \to \rho^1_{-1}, \rho^1_0, \rho^1_1\]&#10;&#10;&#10;\end{document}"/>
  <p:tag name="IGUANATEXSIZE" val="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K=2 \to Q=-2,-1,0,1,2 \to \rho^2_{-2},\rho^2_{-1},&#10;\rho^2_0,\rho^2_1,\rho^2_2\]&#10;&#10;&#10;\end{document}"/>
  <p:tag name="IGUANATEXSIZE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0_0\]&#10;&#10;&#10;\end{document}"/>
  <p:tag name="IGUANATEXSIZE" val="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0_0 = \frac{1}{\sqrt{2J+1}} \sum_M \rho_{MM}=&#10;\frac{1}{\sqrt{2J+1}} N_J\]&#10;&#10;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2_0 = \frac{1}{\sqrt{6}} \left[&#10;\rho_{-1,-1}-2\rho_{00} + \rho_{11} \right]\]&#10;&#10;&#10;\end{document}"/>
  <p:tag name="IGUANATEXSIZE" val="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rho^2_0\]&#10;&#10;&#10;\end{document}"/>
  <p:tag name="IGUANATEXSIZE" val="2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Roboto Light" pitchFamily="2" charset="0"/>
            <a:ea typeface="Roboto Light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77638</TotalTime>
  <Words>1635</Words>
  <Application>Microsoft Office PowerPoint</Application>
  <PresentationFormat>On-screen Show (4:3)</PresentationFormat>
  <Paragraphs>412</Paragraphs>
  <Slides>54</Slides>
  <Notes>11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317</cp:revision>
  <dcterms:created xsi:type="dcterms:W3CDTF">2010-04-26T10:49:11Z</dcterms:created>
  <dcterms:modified xsi:type="dcterms:W3CDTF">2015-05-22T20:43:47Z</dcterms:modified>
</cp:coreProperties>
</file>